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6858000" cx="12192000"/>
  <p:notesSz cx="6858000" cy="9144000"/>
  <p:embeddedFontLst>
    <p:embeddedFont>
      <p:font typeface="Helvetica Neue"/>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749B30-D91A-4D3B-8903-4CAF1F89C557}">
  <a:tblStyle styleId="{85749B30-D91A-4D3B-8903-4CAF1F89C5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regular.fntdata"/><Relationship Id="rId72" Type="http://schemas.openxmlformats.org/officeDocument/2006/relationships/font" Target="fonts/HelveticaNeue-boldItalic.fntdata"/><Relationship Id="rId31" Type="http://schemas.openxmlformats.org/officeDocument/2006/relationships/slide" Target="slides/slide26.xml"/><Relationship Id="rId75" Type="http://schemas.openxmlformats.org/officeDocument/2006/relationships/font" Target="fonts/OpenSans-italic.fntdata"/><Relationship Id="rId30" Type="http://schemas.openxmlformats.org/officeDocument/2006/relationships/slide" Target="slides/slide25.xml"/><Relationship Id="rId74" Type="http://schemas.openxmlformats.org/officeDocument/2006/relationships/font" Target="fonts/OpenSans-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OpenSans-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d88aca09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cd88aca092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cd88aca092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2de2aa8e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2de2aa8e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d2de2aa8e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What is Specialisation?</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Through years, production has developed into a complicated process and thus broken down into a series of highly specialised task. Each task is then performed by a worker. This is known as Division of Labour.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d88aca09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d88aca092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cd88aca092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d88aca092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cd88aca092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cd88aca092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	Stating or suggesting preferred candidates in a job advertisement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Excluding potential employees during recruitment</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Denying certain employees compensation or benefits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Paying equally-qualified employees in the same position different salaries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Discriminating when assigning disability leave, maternity leave, or retirement options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7998"/>
              <a:buFont typeface="Calibri"/>
              <a:buNone/>
              <a:defRPr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lvl="1" algn="ctr">
              <a:lnSpc>
                <a:spcPct val="90000"/>
              </a:lnSpc>
              <a:spcBef>
                <a:spcPts val="200"/>
              </a:spcBef>
              <a:spcAft>
                <a:spcPts val="0"/>
              </a:spcAft>
              <a:buSzPts val="2399"/>
              <a:buNone/>
              <a:defRPr sz="2399"/>
            </a:lvl2pPr>
            <a:lvl3pPr lvl="2" algn="ctr">
              <a:lnSpc>
                <a:spcPct val="90000"/>
              </a:lnSpc>
              <a:spcBef>
                <a:spcPts val="400"/>
              </a:spcBef>
              <a:spcAft>
                <a:spcPts val="0"/>
              </a:spcAft>
              <a:buSzPts val="2399"/>
              <a:buNone/>
              <a:defRPr sz="2399"/>
            </a:lvl3pPr>
            <a:lvl4pPr lvl="3" algn="ctr">
              <a:lnSpc>
                <a:spcPct val="90000"/>
              </a:lnSpc>
              <a:spcBef>
                <a:spcPts val="400"/>
              </a:spcBef>
              <a:spcAft>
                <a:spcPts val="0"/>
              </a:spcAft>
              <a:buSzPts val="1999"/>
              <a:buNone/>
              <a:defRPr sz="1999"/>
            </a:lvl4pPr>
            <a:lvl5pPr lvl="4" algn="ctr">
              <a:lnSpc>
                <a:spcPct val="90000"/>
              </a:lnSpc>
              <a:spcBef>
                <a:spcPts val="400"/>
              </a:spcBef>
              <a:spcAft>
                <a:spcPts val="0"/>
              </a:spcAft>
              <a:buSzPts val="1999"/>
              <a:buNone/>
              <a:defRPr sz="1999"/>
            </a:lvl5pPr>
            <a:lvl6pPr lvl="5" algn="ctr">
              <a:lnSpc>
                <a:spcPct val="90000"/>
              </a:lnSpc>
              <a:spcBef>
                <a:spcPts val="400"/>
              </a:spcBef>
              <a:spcAft>
                <a:spcPts val="0"/>
              </a:spcAft>
              <a:buSzPts val="1999"/>
              <a:buNone/>
              <a:defRPr sz="1999"/>
            </a:lvl6pPr>
            <a:lvl7pPr lvl="6" algn="ctr">
              <a:lnSpc>
                <a:spcPct val="90000"/>
              </a:lnSpc>
              <a:spcBef>
                <a:spcPts val="400"/>
              </a:spcBef>
              <a:spcAft>
                <a:spcPts val="0"/>
              </a:spcAft>
              <a:buSzPts val="1999"/>
              <a:buNone/>
              <a:defRPr sz="1999"/>
            </a:lvl7pPr>
            <a:lvl8pPr lvl="7" algn="ctr">
              <a:lnSpc>
                <a:spcPct val="90000"/>
              </a:lnSpc>
              <a:spcBef>
                <a:spcPts val="400"/>
              </a:spcBef>
              <a:spcAft>
                <a:spcPts val="0"/>
              </a:spcAft>
              <a:buSzPts val="1999"/>
              <a:buNone/>
              <a:defRPr sz="1999"/>
            </a:lvl8pPr>
            <a:lvl9pPr lvl="8" algn="ctr">
              <a:lnSpc>
                <a:spcPct val="90000"/>
              </a:lnSpc>
              <a:spcBef>
                <a:spcPts val="400"/>
              </a:spcBef>
              <a:spcAft>
                <a:spcPts val="400"/>
              </a:spcAft>
              <a:buSzPts val="1999"/>
              <a:buNone/>
              <a:defRPr sz="1999"/>
            </a:lvl9pPr>
          </a:lstStyle>
          <a:p/>
        </p:txBody>
      </p:sp>
      <p:sp>
        <p:nvSpPr>
          <p:cNvPr id="23" name="Google Shape;23;p2"/>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1" name="Google Shape;91;p11"/>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4" name="Shape 94"/>
        <p:cNvGrpSpPr/>
        <p:nvPr/>
      </p:nvGrpSpPr>
      <p:grpSpPr>
        <a:xfrm>
          <a:off x="0" y="0"/>
          <a:ext cx="0" cy="0"/>
          <a:chOff x="0" y="0"/>
          <a:chExt cx="0" cy="0"/>
        </a:xfrm>
      </p:grpSpPr>
      <p:sp>
        <p:nvSpPr>
          <p:cNvPr id="95" name="Google Shape;95;p12"/>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txBox="1"/>
          <p:nvPr>
            <p:ph type="title"/>
          </p:nvPr>
        </p:nvSpPr>
        <p:spPr>
          <a:xfrm rot="5400000">
            <a:off x="7160640" y="1979041"/>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9" name="Google Shape;99;p12"/>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02" name="Shape 102"/>
        <p:cNvGrpSpPr/>
        <p:nvPr/>
      </p:nvGrpSpPr>
      <p:grpSpPr>
        <a:xfrm>
          <a:off x="0" y="0"/>
          <a:ext cx="0" cy="0"/>
          <a:chOff x="0" y="0"/>
          <a:chExt cx="0" cy="0"/>
        </a:xfrm>
      </p:grpSpPr>
      <p:sp>
        <p:nvSpPr>
          <p:cNvPr id="103" name="Google Shape;103;p13"/>
          <p:cNvSpPr txBox="1"/>
          <p:nvPr>
            <p:ph type="title"/>
          </p:nvPr>
        </p:nvSpPr>
        <p:spPr>
          <a:xfrm>
            <a:off x="609601" y="244477"/>
            <a:ext cx="11180234" cy="1431925"/>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3"/>
          <p:cNvSpPr txBox="1"/>
          <p:nvPr>
            <p:ph idx="1" type="body"/>
          </p:nvPr>
        </p:nvSpPr>
        <p:spPr>
          <a:xfrm>
            <a:off x="1117600" y="1905000"/>
            <a:ext cx="5236634" cy="41910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5" name="Google Shape;105;p13"/>
          <p:cNvSpPr txBox="1"/>
          <p:nvPr>
            <p:ph idx="2" type="body"/>
          </p:nvPr>
        </p:nvSpPr>
        <p:spPr>
          <a:xfrm>
            <a:off x="6557434" y="1905000"/>
            <a:ext cx="5236634" cy="20193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6" name="Google Shape;106;p13"/>
          <p:cNvSpPr txBox="1"/>
          <p:nvPr>
            <p:ph idx="3" type="body"/>
          </p:nvPr>
        </p:nvSpPr>
        <p:spPr>
          <a:xfrm>
            <a:off x="6557434" y="4076700"/>
            <a:ext cx="5236634" cy="20193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7" name="Google Shape;107;p13"/>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3"/>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3"/>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10" name="Shape 110"/>
        <p:cNvGrpSpPr/>
        <p:nvPr/>
      </p:nvGrpSpPr>
      <p:grpSpPr>
        <a:xfrm>
          <a:off x="0" y="0"/>
          <a:ext cx="0" cy="0"/>
          <a:chOff x="0" y="0"/>
          <a:chExt cx="0" cy="0"/>
        </a:xfrm>
      </p:grpSpPr>
      <p:sp>
        <p:nvSpPr>
          <p:cNvPr id="111" name="Google Shape;111;p14"/>
          <p:cNvSpPr txBox="1"/>
          <p:nvPr>
            <p:ph idx="1" type="body"/>
          </p:nvPr>
        </p:nvSpPr>
        <p:spPr>
          <a:xfrm>
            <a:off x="914400" y="762000"/>
            <a:ext cx="11887200" cy="53340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2" name="Google Shape;112;p14"/>
          <p:cNvSpPr txBox="1"/>
          <p:nvPr>
            <p:ph idx="10" type="dt"/>
          </p:nvPr>
        </p:nvSpPr>
        <p:spPr>
          <a:xfrm>
            <a:off x="914401" y="6248400"/>
            <a:ext cx="2540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4"/>
          <p:cNvSpPr txBox="1"/>
          <p:nvPr>
            <p:ph idx="11" type="ftr"/>
          </p:nvPr>
        </p:nvSpPr>
        <p:spPr>
          <a:xfrm>
            <a:off x="4165601" y="6248400"/>
            <a:ext cx="38608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4"/>
          <p:cNvSpPr txBox="1"/>
          <p:nvPr>
            <p:ph idx="12" type="sldNum"/>
          </p:nvPr>
        </p:nvSpPr>
        <p:spPr>
          <a:xfrm>
            <a:off x="87376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15" name="Shape 115"/>
        <p:cNvGrpSpPr/>
        <p:nvPr/>
      </p:nvGrpSpPr>
      <p:grpSpPr>
        <a:xfrm>
          <a:off x="0" y="0"/>
          <a:ext cx="0" cy="0"/>
          <a:chOff x="0" y="0"/>
          <a:chExt cx="0" cy="0"/>
        </a:xfrm>
      </p:grpSpPr>
      <p:sp>
        <p:nvSpPr>
          <p:cNvPr id="116" name="Google Shape;116;p15"/>
          <p:cNvSpPr txBox="1"/>
          <p:nvPr>
            <p:ph type="title"/>
          </p:nvPr>
        </p:nvSpPr>
        <p:spPr>
          <a:xfrm>
            <a:off x="1219200" y="277813"/>
            <a:ext cx="10363200" cy="1143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5"/>
          <p:cNvSpPr txBox="1"/>
          <p:nvPr>
            <p:ph idx="1" type="body"/>
          </p:nvPr>
        </p:nvSpPr>
        <p:spPr>
          <a:xfrm>
            <a:off x="1219200" y="1600201"/>
            <a:ext cx="5080000" cy="4530725"/>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8" name="Google Shape;118;p15"/>
          <p:cNvSpPr txBox="1"/>
          <p:nvPr>
            <p:ph idx="2" type="body"/>
          </p:nvPr>
        </p:nvSpPr>
        <p:spPr>
          <a:xfrm>
            <a:off x="6502400" y="1600201"/>
            <a:ext cx="5080000" cy="4530725"/>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9" name="Google Shape;119;p15"/>
          <p:cNvSpPr txBox="1"/>
          <p:nvPr>
            <p:ph idx="10" type="dt"/>
          </p:nvPr>
        </p:nvSpPr>
        <p:spPr>
          <a:xfrm>
            <a:off x="1219200" y="6251575"/>
            <a:ext cx="264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
          <p:cNvSpPr txBox="1"/>
          <p:nvPr>
            <p:ph idx="11" type="ftr"/>
          </p:nvPr>
        </p:nvSpPr>
        <p:spPr>
          <a:xfrm>
            <a:off x="4470400" y="6248400"/>
            <a:ext cx="39624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5"/>
          <p:cNvSpPr txBox="1"/>
          <p:nvPr>
            <p:ph idx="12" type="sldNum"/>
          </p:nvPr>
        </p:nvSpPr>
        <p:spPr>
          <a:xfrm>
            <a:off x="90424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122" name="Shape 122"/>
        <p:cNvGrpSpPr/>
        <p:nvPr/>
      </p:nvGrpSpPr>
      <p:grpSpPr>
        <a:xfrm>
          <a:off x="0" y="0"/>
          <a:ext cx="0" cy="0"/>
          <a:chOff x="0" y="0"/>
          <a:chExt cx="0" cy="0"/>
        </a:xfrm>
      </p:grpSpPr>
      <p:sp>
        <p:nvSpPr>
          <p:cNvPr id="123" name="Google Shape;123;p16"/>
          <p:cNvSpPr txBox="1"/>
          <p:nvPr>
            <p:ph type="title"/>
          </p:nvPr>
        </p:nvSpPr>
        <p:spPr>
          <a:xfrm>
            <a:off x="1219200" y="277813"/>
            <a:ext cx="10363200" cy="1143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6"/>
          <p:cNvSpPr txBox="1"/>
          <p:nvPr>
            <p:ph idx="1" type="body"/>
          </p:nvPr>
        </p:nvSpPr>
        <p:spPr>
          <a:xfrm>
            <a:off x="1219200" y="1600201"/>
            <a:ext cx="10363200" cy="2189163"/>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5" name="Google Shape;125;p16"/>
          <p:cNvSpPr txBox="1"/>
          <p:nvPr>
            <p:ph idx="2" type="body"/>
          </p:nvPr>
        </p:nvSpPr>
        <p:spPr>
          <a:xfrm>
            <a:off x="1219200" y="3941763"/>
            <a:ext cx="10363200" cy="2189162"/>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6" name="Google Shape;126;p16"/>
          <p:cNvSpPr txBox="1"/>
          <p:nvPr>
            <p:ph idx="10" type="dt"/>
          </p:nvPr>
        </p:nvSpPr>
        <p:spPr>
          <a:xfrm>
            <a:off x="1219200" y="6251575"/>
            <a:ext cx="264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1" type="ftr"/>
          </p:nvPr>
        </p:nvSpPr>
        <p:spPr>
          <a:xfrm>
            <a:off x="4470400" y="6248400"/>
            <a:ext cx="39624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6"/>
          <p:cNvSpPr txBox="1"/>
          <p:nvPr>
            <p:ph idx="12" type="sldNum"/>
          </p:nvPr>
        </p:nvSpPr>
        <p:spPr>
          <a:xfrm>
            <a:off x="90424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9" name="Shape 129"/>
        <p:cNvGrpSpPr/>
        <p:nvPr/>
      </p:nvGrpSpPr>
      <p:grpSpPr>
        <a:xfrm>
          <a:off x="0" y="0"/>
          <a:ext cx="0" cy="0"/>
          <a:chOff x="0" y="0"/>
          <a:chExt cx="0" cy="0"/>
        </a:xfrm>
      </p:grpSpPr>
      <p:sp>
        <p:nvSpPr>
          <p:cNvPr id="130" name="Google Shape;130;p17"/>
          <p:cNvSpPr txBox="1"/>
          <p:nvPr>
            <p:ph type="title"/>
          </p:nvPr>
        </p:nvSpPr>
        <p:spPr>
          <a:xfrm>
            <a:off x="609600" y="274638"/>
            <a:ext cx="10972800" cy="1143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7"/>
          <p:cNvSpPr txBox="1"/>
          <p:nvPr>
            <p:ph idx="1" type="body"/>
          </p:nvPr>
        </p:nvSpPr>
        <p:spPr>
          <a:xfrm>
            <a:off x="609600" y="1600200"/>
            <a:ext cx="5384800" cy="45339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2" name="Google Shape;132;p17"/>
          <p:cNvSpPr txBox="1"/>
          <p:nvPr>
            <p:ph idx="2" type="body"/>
          </p:nvPr>
        </p:nvSpPr>
        <p:spPr>
          <a:xfrm>
            <a:off x="6197600" y="1600200"/>
            <a:ext cx="5384800" cy="219075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3" name="Google Shape;133;p17"/>
          <p:cNvSpPr txBox="1"/>
          <p:nvPr>
            <p:ph idx="3" type="body"/>
          </p:nvPr>
        </p:nvSpPr>
        <p:spPr>
          <a:xfrm>
            <a:off x="6197600" y="3943350"/>
            <a:ext cx="5384800" cy="219075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4" name="Google Shape;134;p17"/>
          <p:cNvSpPr txBox="1"/>
          <p:nvPr>
            <p:ph idx="12" type="sldNum"/>
          </p:nvPr>
        </p:nvSpPr>
        <p:spPr>
          <a:xfrm>
            <a:off x="8737600" y="6243638"/>
            <a:ext cx="28448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17"/>
          <p:cNvSpPr txBox="1"/>
          <p:nvPr>
            <p:ph idx="10" type="dt"/>
          </p:nvPr>
        </p:nvSpPr>
        <p:spPr>
          <a:xfrm>
            <a:off x="609600" y="6243638"/>
            <a:ext cx="28448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1" type="ftr"/>
          </p:nvPr>
        </p:nvSpPr>
        <p:spPr>
          <a:xfrm>
            <a:off x="4165600" y="6243638"/>
            <a:ext cx="38608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blipFill>
          <a:blip r:embed="rId2">
            <a:alphaModFix amt="15000"/>
          </a:blip>
          <a:stretch>
            <a:fillRect/>
          </a:stretch>
        </a:blipFill>
      </p:bgPr>
    </p:bg>
    <p:spTree>
      <p:nvGrpSpPr>
        <p:cNvPr id="27" name="Shape 27"/>
        <p:cNvGrpSpPr/>
        <p:nvPr/>
      </p:nvGrpSpPr>
      <p:grpSpPr>
        <a:xfrm>
          <a:off x="0" y="0"/>
          <a:ext cx="0" cy="0"/>
          <a:chOff x="0" y="0"/>
          <a:chExt cx="0" cy="0"/>
        </a:xfrm>
      </p:grpSpPr>
      <p:sp>
        <p:nvSpPr>
          <p:cNvPr id="28" name="Google Shape;28;p3"/>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Large ocean wave (semitransparent)" id="33" name="Google Shape;33;p3" title="Ocean Wave"/>
          <p:cNvPicPr preferRelativeResize="0"/>
          <p:nvPr/>
        </p:nvPicPr>
        <p:blipFill rotWithShape="1">
          <a:blip r:embed="rId3">
            <a:alphaModFix/>
          </a:blip>
          <a:srcRect b="0" l="0" r="0" t="0"/>
          <a:stretch/>
        </p:blipFill>
        <p:spPr>
          <a:xfrm>
            <a:off x="-1" y="57"/>
            <a:ext cx="12191999" cy="68578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4"/>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799"/>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7" name="Google Shape;37;p4"/>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0" name="Shape 40"/>
        <p:cNvGrpSpPr/>
        <p:nvPr/>
      </p:nvGrpSpPr>
      <p:grpSpPr>
        <a:xfrm>
          <a:off x="0" y="0"/>
          <a:ext cx="0" cy="0"/>
          <a:chOff x="0" y="0"/>
          <a:chExt cx="0" cy="0"/>
        </a:xfrm>
      </p:grpSpPr>
      <p:sp>
        <p:nvSpPr>
          <p:cNvPr id="41" name="Google Shape;41;p5"/>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7998"/>
              <a:buFont typeface="Calibri"/>
              <a:buNone/>
              <a:defRPr b="0"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799"/>
              <a:buNone/>
              <a:defRPr sz="1799">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5" name="Google Shape;45;p5"/>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6"/>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6"/>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6"/>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7"/>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9" name="Google Shape;59;p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1" name="Google Shape;61;p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7"/>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8"/>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0" name="Shape 70"/>
        <p:cNvGrpSpPr/>
        <p:nvPr/>
      </p:nvGrpSpPr>
      <p:grpSpPr>
        <a:xfrm>
          <a:off x="0" y="0"/>
          <a:ext cx="0" cy="0"/>
          <a:chOff x="0" y="0"/>
          <a:chExt cx="0" cy="0"/>
        </a:xfrm>
      </p:grpSpPr>
      <p:sp>
        <p:nvSpPr>
          <p:cNvPr id="71" name="Google Shape;71;p9"/>
          <p:cNvSpPr/>
          <p:nvPr/>
        </p:nvSpPr>
        <p:spPr>
          <a:xfrm>
            <a:off x="17"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txBox="1"/>
          <p:nvPr>
            <p:ph type="title"/>
          </p:nvPr>
        </p:nvSpPr>
        <p:spPr>
          <a:xfrm>
            <a:off x="457201"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
          <p:cNvSpPr txBox="1"/>
          <p:nvPr>
            <p:ph idx="1" type="body"/>
          </p:nvPr>
        </p:nvSpPr>
        <p:spPr>
          <a:xfrm>
            <a:off x="4800601"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5" name="Google Shape;75;p9"/>
          <p:cNvSpPr txBox="1"/>
          <p:nvPr>
            <p:ph idx="2" type="body"/>
          </p:nvPr>
        </p:nvSpPr>
        <p:spPr>
          <a:xfrm>
            <a:off x="457201"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6" name="Google Shape;76;p9"/>
          <p:cNvSpPr txBox="1"/>
          <p:nvPr>
            <p:ph idx="10" type="dt"/>
          </p:nvPr>
        </p:nvSpPr>
        <p:spPr>
          <a:xfrm>
            <a:off x="465512" y="6459787"/>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1" type="ftr"/>
          </p:nvPr>
        </p:nvSpPr>
        <p:spPr>
          <a:xfrm>
            <a:off x="4800600" y="6459787"/>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9" name="Shape 79"/>
        <p:cNvGrpSpPr/>
        <p:nvPr/>
      </p:nvGrpSpPr>
      <p:grpSpPr>
        <a:xfrm>
          <a:off x="0" y="0"/>
          <a:ext cx="0" cy="0"/>
          <a:chOff x="0" y="0"/>
          <a:chExt cx="0" cy="0"/>
        </a:xfrm>
      </p:grpSpPr>
      <p:sp>
        <p:nvSpPr>
          <p:cNvPr id="80" name="Google Shape;80;p10"/>
          <p:cNvSpPr/>
          <p:nvPr/>
        </p:nvSpPr>
        <p:spPr>
          <a:xfrm>
            <a:off x="1"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16"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0"/>
          <p:cNvSpPr/>
          <p:nvPr>
            <p:ph idx="2" type="pic"/>
          </p:nvPr>
        </p:nvSpPr>
        <p:spPr>
          <a:xfrm>
            <a:off x="15" y="0"/>
            <a:ext cx="12191985"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199"/>
              <a:buFont typeface="Calibri"/>
              <a:buNone/>
              <a:defRPr b="0" i="0" sz="3199"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799"/>
              <a:buFont typeface="Calibri"/>
              <a:buNone/>
              <a:defRPr b="0" i="0" sz="2799"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399"/>
              <a:buFont typeface="Calibri"/>
              <a:buNone/>
              <a:defRPr b="0" i="0" sz="2399"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9pPr>
          </a:lstStyle>
          <a:p/>
        </p:txBody>
      </p:sp>
      <p:sp>
        <p:nvSpPr>
          <p:cNvPr id="84" name="Google Shape;84;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5" name="Google Shape;85;p10"/>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2"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799"/>
              <a:buFont typeface="Calibri"/>
              <a:buNone/>
              <a:defRPr b="0" i="0" sz="4799"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536" lvl="0" marL="457200" marR="0" rtl="0" algn="l">
              <a:lnSpc>
                <a:spcPct val="90000"/>
              </a:lnSpc>
              <a:spcBef>
                <a:spcPts val="1200"/>
              </a:spcBef>
              <a:spcAft>
                <a:spcPts val="0"/>
              </a:spcAft>
              <a:buClr>
                <a:schemeClr val="accent1"/>
              </a:buClr>
              <a:buSzPts val="1999"/>
              <a:buFont typeface="Calibri"/>
              <a:buChar char=" "/>
              <a:defRPr b="0" i="0" sz="1999" u="none" cap="none" strike="noStrike">
                <a:solidFill>
                  <a:srgbClr val="3F3F3F"/>
                </a:solidFill>
                <a:latin typeface="Calibri"/>
                <a:ea typeface="Calibri"/>
                <a:cs typeface="Calibri"/>
                <a:sym typeface="Calibri"/>
              </a:defRPr>
            </a:lvl1pPr>
            <a:lvl2pPr indent="-342836" lvl="1" marL="914400" marR="0" rtl="0" algn="l">
              <a:lnSpc>
                <a:spcPct val="90000"/>
              </a:lnSpc>
              <a:spcBef>
                <a:spcPts val="200"/>
              </a:spcBef>
              <a:spcAft>
                <a:spcPts val="0"/>
              </a:spcAft>
              <a:buClr>
                <a:schemeClr val="accent1"/>
              </a:buClr>
              <a:buSzPts val="1799"/>
              <a:buFont typeface="Calibri"/>
              <a:buChar char="◦"/>
              <a:defRPr b="0" i="0" sz="1799"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thebalance.com/cost-of-living-define-calculate-compare-rank-3305737" TargetMode="External"/><Relationship Id="rId4" Type="http://schemas.openxmlformats.org/officeDocument/2006/relationships/hyperlink" Target="https://www.thebalance.com/standard-of-living-3305758" TargetMode="External"/><Relationship Id="rId5" Type="http://schemas.openxmlformats.org/officeDocument/2006/relationships/hyperlink" Target="https://www.thebalance.com/income-inequality-in-america-3306190" TargetMode="External"/><Relationship Id="rId6" Type="http://schemas.openxmlformats.org/officeDocument/2006/relationships/hyperlink" Target="https://www.thebalance.com/welfare-programs-definition-and-list-3305759" TargetMode="External"/><Relationship Id="rId7" Type="http://schemas.openxmlformats.org/officeDocument/2006/relationships/hyperlink" Target="https://www.thebalance.com/welfare-programs-definition-and-list-3305759" TargetMode="External"/><Relationship Id="rId8" Type="http://schemas.openxmlformats.org/officeDocument/2006/relationships/hyperlink" Target="https://www.thebalance.com/what-is-demand-definition-explanation-effect-3305708"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economicshelp.org/microessays/costs/economies-sca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0.png"/><Relationship Id="rId4" Type="http://schemas.openxmlformats.org/officeDocument/2006/relationships/image" Target="../media/image31.png"/><Relationship Id="rId5"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7900"/>
              <a:buFont typeface="Calibri"/>
              <a:buNone/>
            </a:pPr>
            <a:r>
              <a:rPr lang="en-US"/>
              <a:t>Chapter 18 Workers </a:t>
            </a:r>
            <a:endParaRPr/>
          </a:p>
        </p:txBody>
      </p:sp>
      <p:sp>
        <p:nvSpPr>
          <p:cNvPr id="142" name="Google Shape;142;p18"/>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399"/>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nvSpPr>
        <p:spPr>
          <a:xfrm>
            <a:off x="436629" y="1016000"/>
            <a:ext cx="10752071" cy="3993068"/>
          </a:xfrm>
          <a:prstGeom prst="rect">
            <a:avLst/>
          </a:prstGeom>
          <a:noFill/>
          <a:ln>
            <a:noFill/>
          </a:ln>
        </p:spPr>
        <p:txBody>
          <a:bodyPr anchorCtr="0" anchor="t" bIns="45700" lIns="45700" spcFirstLastPara="1" rIns="45700" wrap="square" tIns="45700">
            <a:spAutoFit/>
          </a:bodyPr>
          <a:lstStyle/>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Most people obviously like well paid jobs. (fringe benefits ect)</a:t>
            </a:r>
            <a:endParaRPr/>
          </a:p>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In practice peoples occupation are limited number of factors</a:t>
            </a:r>
            <a:endParaRPr/>
          </a:p>
          <a:p>
            <a:pPr indent="-342900" lvl="1" marL="80010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Qualifications (occupational mobility) </a:t>
            </a:r>
            <a:endParaRPr/>
          </a:p>
          <a:p>
            <a:pPr indent="-342900" lvl="1" marL="80010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Skills</a:t>
            </a:r>
            <a:endParaRPr/>
          </a:p>
          <a:p>
            <a:pPr indent="-342900" lvl="1" marL="80010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Experience </a:t>
            </a:r>
            <a:endParaRPr/>
          </a:p>
          <a:p>
            <a:pPr indent="-342900" lvl="1" marL="800100" marR="0" rtl="0" algn="l">
              <a:spcBef>
                <a:spcPts val="0"/>
              </a:spcBef>
              <a:spcAft>
                <a:spcPts val="0"/>
              </a:spcAft>
              <a:buClr>
                <a:schemeClr val="dk1"/>
              </a:buClr>
              <a:buSzPts val="2400"/>
              <a:buFont typeface="Arial"/>
              <a:buChar char="•"/>
            </a:pPr>
            <a:r>
              <a:rPr b="1" i="0" lang="en-US" sz="2400" u="none" cap="none" strike="noStrike">
                <a:solidFill>
                  <a:schemeClr val="dk1"/>
                </a:solidFill>
                <a:latin typeface="Arial"/>
                <a:ea typeface="Arial"/>
                <a:cs typeface="Arial"/>
                <a:sym typeface="Arial"/>
              </a:rPr>
              <a:t>Places they live   (geographical mobility)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When people have to choose, give well paid job for job satisfication (less paying) then opportunity cost arises. </a:t>
            </a:r>
            <a:endParaRPr/>
          </a:p>
          <a:p>
            <a:pPr indent="0" lvl="0" marL="0" marR="0" rtl="0" algn="l">
              <a:spcBef>
                <a:spcPts val="0"/>
              </a:spcBef>
              <a:spcAft>
                <a:spcPts val="0"/>
              </a:spcAft>
              <a:buNone/>
            </a:pPr>
            <a:r>
              <a:rPr b="1" i="1" lang="en-US" sz="2400">
                <a:solidFill>
                  <a:srgbClr val="C00000"/>
                </a:solidFill>
                <a:latin typeface="Arial"/>
                <a:ea typeface="Arial"/>
                <a:cs typeface="Arial"/>
                <a:sym typeface="Arial"/>
              </a:rPr>
              <a:t>The opportunity cost of working for job more satisifaction is  less pay.</a:t>
            </a:r>
            <a:endParaRPr/>
          </a:p>
        </p:txBody>
      </p:sp>
      <p:sp>
        <p:nvSpPr>
          <p:cNvPr id="256" name="Google Shape;256;p27"/>
          <p:cNvSpPr txBox="1"/>
          <p:nvPr/>
        </p:nvSpPr>
        <p:spPr>
          <a:xfrm>
            <a:off x="1409700" y="211139"/>
            <a:ext cx="10058400" cy="804863"/>
          </a:xfrm>
          <a:prstGeom prst="rect">
            <a:avLst/>
          </a:prstGeom>
          <a:noFill/>
          <a:ln>
            <a:noFill/>
          </a:ln>
        </p:spPr>
        <p:txBody>
          <a:bodyPr anchorCtr="0" anchor="b" bIns="45700" lIns="45700" spcFirstLastPara="1" rIns="45700" wrap="square" tIns="45700">
            <a:normAutofit/>
          </a:bodyPr>
          <a:lstStyle/>
          <a:p>
            <a:pPr indent="0" lvl="0" marL="0" marR="0" rtl="0" algn="l">
              <a:lnSpc>
                <a:spcPct val="85000"/>
              </a:lnSpc>
              <a:spcBef>
                <a:spcPts val="0"/>
              </a:spcBef>
              <a:spcAft>
                <a:spcPts val="0"/>
              </a:spcAft>
              <a:buNone/>
            </a:pPr>
            <a:r>
              <a:rPr b="1" lang="en-US" sz="4700">
                <a:solidFill>
                  <a:srgbClr val="404040"/>
                </a:solidFill>
                <a:latin typeface="Arial Rounded"/>
                <a:ea typeface="Arial Rounded"/>
                <a:cs typeface="Arial Rounded"/>
                <a:sym typeface="Arial Rounded"/>
              </a:rPr>
              <a:t>Limiting factors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nvSpPr>
        <p:spPr>
          <a:xfrm>
            <a:off x="238951" y="446876"/>
            <a:ext cx="11787948" cy="5615939"/>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500" u="sng">
                <a:solidFill>
                  <a:schemeClr val="dk1"/>
                </a:solidFill>
                <a:latin typeface="Calibri"/>
                <a:ea typeface="Calibri"/>
                <a:cs typeface="Calibri"/>
                <a:sym typeface="Calibri"/>
              </a:rPr>
              <a:t>The labour Market</a:t>
            </a:r>
            <a:endParaRPr/>
          </a:p>
          <a:p>
            <a:pPr indent="0" lvl="0" marL="0" marR="0" rtl="0" algn="l">
              <a:spcBef>
                <a:spcPts val="0"/>
              </a:spcBef>
              <a:spcAft>
                <a:spcPts val="0"/>
              </a:spcAft>
              <a:buNone/>
            </a:pPr>
            <a:r>
              <a:rPr lang="en-US" sz="2500">
                <a:solidFill>
                  <a:schemeClr val="dk1"/>
                </a:solidFill>
                <a:latin typeface="Calibri"/>
                <a:ea typeface="Calibri"/>
                <a:cs typeface="Calibri"/>
                <a:sym typeface="Calibri"/>
              </a:rPr>
              <a:t>1. The demand for labour is derived demand . Where there is an increase demand for goods and services, then  you will see and increase in demand for labour.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500">
                <a:solidFill>
                  <a:schemeClr val="dk1"/>
                </a:solidFill>
                <a:latin typeface="Calibri"/>
                <a:ea typeface="Calibri"/>
                <a:cs typeface="Calibri"/>
                <a:sym typeface="Calibri"/>
              </a:rPr>
              <a:t>2. So long as the cost of 1 extra labour is lower than the revenue gained from using 1 more labour, the producer will continue to employ more labour until the additional cost = the additional revenue.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500">
                <a:solidFill>
                  <a:schemeClr val="dk1"/>
                </a:solidFill>
                <a:latin typeface="Calibri"/>
                <a:ea typeface="Calibri"/>
                <a:cs typeface="Calibri"/>
                <a:sym typeface="Calibri"/>
              </a:rPr>
              <a:t>3. Producers use labour . So the demand for labour is from producers.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500">
                <a:solidFill>
                  <a:schemeClr val="dk1"/>
                </a:solidFill>
                <a:latin typeface="Calibri"/>
                <a:ea typeface="Calibri"/>
                <a:cs typeface="Calibri"/>
                <a:sym typeface="Calibri"/>
              </a:rPr>
              <a:t>4. Consumers provide labour - So the supply of labour comes from consumers.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500">
                <a:solidFill>
                  <a:schemeClr val="dk1"/>
                </a:solidFill>
                <a:latin typeface="Calibri"/>
                <a:ea typeface="Calibri"/>
                <a:cs typeface="Calibri"/>
                <a:sym typeface="Calibri"/>
              </a:rPr>
              <a:t>(This is the opposite of your normal demand and supply where the demand curve represents consumers and supply curve represents producers)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idx="4294967295" type="title"/>
          </p:nvPr>
        </p:nvSpPr>
        <p:spPr>
          <a:xfrm>
            <a:off x="2133600" y="287338"/>
            <a:ext cx="10058400" cy="9191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700"/>
              <a:buFont typeface="Arial Rounded"/>
              <a:buNone/>
            </a:pPr>
            <a:r>
              <a:rPr b="1" lang="en-US">
                <a:latin typeface="Arial Rounded"/>
                <a:ea typeface="Arial Rounded"/>
                <a:cs typeface="Arial Rounded"/>
                <a:sym typeface="Arial Rounded"/>
              </a:rPr>
              <a:t>Questions…..</a:t>
            </a:r>
            <a:endParaRPr/>
          </a:p>
        </p:txBody>
      </p:sp>
      <p:sp>
        <p:nvSpPr>
          <p:cNvPr id="267" name="Google Shape;267;p29"/>
          <p:cNvSpPr txBox="1"/>
          <p:nvPr>
            <p:ph idx="4294967295" type="body"/>
          </p:nvPr>
        </p:nvSpPr>
        <p:spPr>
          <a:xfrm>
            <a:off x="0" y="1473200"/>
            <a:ext cx="8229600" cy="2967038"/>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1999"/>
              <a:buNone/>
            </a:pPr>
            <a:r>
              <a:rPr lang="en-US" sz="1999">
                <a:solidFill>
                  <a:srgbClr val="3F3F3F"/>
                </a:solidFill>
                <a:latin typeface="Calibri"/>
                <a:ea typeface="Calibri"/>
                <a:cs typeface="Calibri"/>
                <a:sym typeface="Calibri"/>
              </a:rPr>
              <a:t>In the labour market…</a:t>
            </a:r>
            <a:endParaRPr/>
          </a:p>
          <a:p>
            <a:pPr indent="0" lvl="0" marL="0" rtl="0" algn="l">
              <a:lnSpc>
                <a:spcPct val="90000"/>
              </a:lnSpc>
              <a:spcBef>
                <a:spcPts val="1400"/>
              </a:spcBef>
              <a:spcAft>
                <a:spcPts val="0"/>
              </a:spcAft>
              <a:buSzPts val="1999"/>
              <a:buNone/>
            </a:pPr>
            <a:r>
              <a:rPr lang="en-US" sz="1999">
                <a:solidFill>
                  <a:srgbClr val="3F3F3F"/>
                </a:solidFill>
                <a:latin typeface="Calibri"/>
                <a:ea typeface="Calibri"/>
                <a:cs typeface="Calibri"/>
                <a:sym typeface="Calibri"/>
              </a:rPr>
              <a:t>1. Who are the suppliers?</a:t>
            </a:r>
            <a:endParaRPr/>
          </a:p>
          <a:p>
            <a:pPr indent="0" lvl="0" marL="0" rtl="0" algn="l">
              <a:lnSpc>
                <a:spcPct val="90000"/>
              </a:lnSpc>
              <a:spcBef>
                <a:spcPts val="1400"/>
              </a:spcBef>
              <a:spcAft>
                <a:spcPts val="0"/>
              </a:spcAft>
              <a:buSzPts val="1999"/>
              <a:buNone/>
            </a:pPr>
            <a:r>
              <a:rPr lang="en-US" sz="1999">
                <a:solidFill>
                  <a:srgbClr val="3F3F3F"/>
                </a:solidFill>
                <a:latin typeface="Calibri"/>
                <a:ea typeface="Calibri"/>
                <a:cs typeface="Calibri"/>
                <a:sym typeface="Calibri"/>
              </a:rPr>
              <a:t>2. Who are the buyers?</a:t>
            </a:r>
            <a:endParaRPr/>
          </a:p>
          <a:p>
            <a:pPr indent="0" lvl="0" marL="0" rtl="0" algn="l">
              <a:lnSpc>
                <a:spcPct val="90000"/>
              </a:lnSpc>
              <a:spcBef>
                <a:spcPts val="1400"/>
              </a:spcBef>
              <a:spcAft>
                <a:spcPts val="0"/>
              </a:spcAft>
              <a:buSzPts val="1999"/>
              <a:buNone/>
            </a:pPr>
            <a:r>
              <a:rPr lang="en-US" sz="1999">
                <a:solidFill>
                  <a:srgbClr val="3F3F3F"/>
                </a:solidFill>
                <a:latin typeface="Calibri"/>
                <a:ea typeface="Calibri"/>
                <a:cs typeface="Calibri"/>
                <a:sym typeface="Calibri"/>
              </a:rPr>
              <a:t>3. What does the equilibrium price represent?</a:t>
            </a:r>
            <a:endParaRPr/>
          </a:p>
          <a:p>
            <a:pPr indent="0" lvl="0" marL="0" rtl="0" algn="l">
              <a:lnSpc>
                <a:spcPct val="90000"/>
              </a:lnSpc>
              <a:spcBef>
                <a:spcPts val="1400"/>
              </a:spcBef>
              <a:spcAft>
                <a:spcPts val="0"/>
              </a:spcAft>
              <a:buSzPts val="1999"/>
              <a:buNone/>
            </a:pPr>
            <a:r>
              <a:rPr lang="en-US" sz="1999">
                <a:solidFill>
                  <a:srgbClr val="3F3F3F"/>
                </a:solidFill>
                <a:latin typeface="Calibri"/>
                <a:ea typeface="Calibri"/>
                <a:cs typeface="Calibri"/>
                <a:sym typeface="Calibri"/>
              </a:rPr>
              <a:t>4. What does the equilibrium quantity represent</a:t>
            </a:r>
            <a:endParaRPr/>
          </a:p>
        </p:txBody>
      </p:sp>
      <p:pic>
        <p:nvPicPr>
          <p:cNvPr descr="Picture 6" id="268" name="Google Shape;268;p29"/>
          <p:cNvPicPr preferRelativeResize="0"/>
          <p:nvPr/>
        </p:nvPicPr>
        <p:blipFill rotWithShape="1">
          <a:blip r:embed="rId3">
            <a:alphaModFix/>
          </a:blip>
          <a:srcRect b="0" l="0" r="0" t="0"/>
          <a:stretch/>
        </p:blipFill>
        <p:spPr>
          <a:xfrm>
            <a:off x="8910639" y="1956049"/>
            <a:ext cx="2447926" cy="2484439"/>
          </a:xfrm>
          <a:prstGeom prst="rect">
            <a:avLst/>
          </a:prstGeom>
          <a:noFill/>
          <a:ln>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nvSpPr>
        <p:spPr>
          <a:xfrm>
            <a:off x="2080211" y="141315"/>
            <a:ext cx="10560679" cy="646319"/>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 OCCUPATIONS AND EARNINGS</a:t>
            </a:r>
            <a:endParaRPr/>
          </a:p>
        </p:txBody>
      </p:sp>
      <p:sp>
        <p:nvSpPr>
          <p:cNvPr id="274" name="Google Shape;274;p30"/>
          <p:cNvSpPr txBox="1"/>
          <p:nvPr/>
        </p:nvSpPr>
        <p:spPr>
          <a:xfrm>
            <a:off x="906107" y="1071287"/>
            <a:ext cx="7956510" cy="892605"/>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What Determines Market Equilibrium Wage Rate?</a:t>
            </a:r>
            <a:endParaRPr/>
          </a:p>
        </p:txBody>
      </p:sp>
      <p:sp>
        <p:nvSpPr>
          <p:cNvPr id="275" name="Google Shape;275;p30"/>
          <p:cNvSpPr txBox="1"/>
          <p:nvPr/>
        </p:nvSpPr>
        <p:spPr>
          <a:xfrm>
            <a:off x="969952" y="1539762"/>
            <a:ext cx="10300256" cy="646319"/>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Ans: Market demand and supply for labour</a:t>
            </a:r>
            <a:r>
              <a:rPr lang="en-US" sz="4000">
                <a:solidFill>
                  <a:schemeClr val="dk1"/>
                </a:solidFill>
                <a:latin typeface="Arial"/>
                <a:ea typeface="Arial"/>
                <a:cs typeface="Arial"/>
                <a:sym typeface="Arial"/>
              </a:rPr>
              <a:t>.</a:t>
            </a:r>
            <a:endParaRPr/>
          </a:p>
        </p:txBody>
      </p:sp>
      <p:sp>
        <p:nvSpPr>
          <p:cNvPr id="276" name="Google Shape;276;p30"/>
          <p:cNvSpPr txBox="1"/>
          <p:nvPr/>
        </p:nvSpPr>
        <p:spPr>
          <a:xfrm>
            <a:off x="3974977" y="2247645"/>
            <a:ext cx="2834360" cy="459739"/>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500" u="sng">
                <a:solidFill>
                  <a:schemeClr val="dk1"/>
                </a:solidFill>
                <a:latin typeface="Calibri"/>
                <a:ea typeface="Calibri"/>
                <a:cs typeface="Calibri"/>
                <a:sym typeface="Calibri"/>
              </a:rPr>
              <a:t>The labour Market</a:t>
            </a:r>
            <a:endParaRPr/>
          </a:p>
        </p:txBody>
      </p:sp>
      <p:cxnSp>
        <p:nvCxnSpPr>
          <p:cNvPr id="277" name="Google Shape;277;p30"/>
          <p:cNvCxnSpPr/>
          <p:nvPr/>
        </p:nvCxnSpPr>
        <p:spPr>
          <a:xfrm flipH="1">
            <a:off x="4339047" y="3264668"/>
            <a:ext cx="13649" cy="3411941"/>
          </a:xfrm>
          <a:prstGeom prst="straightConnector1">
            <a:avLst/>
          </a:prstGeom>
          <a:noFill/>
          <a:ln cap="flat" cmpd="sng" w="12700">
            <a:solidFill>
              <a:srgbClr val="000000"/>
            </a:solidFill>
            <a:prstDash val="solid"/>
            <a:bevel/>
            <a:headEnd len="sm" w="sm" type="none"/>
            <a:tailEnd len="sm" w="sm" type="none"/>
          </a:ln>
        </p:spPr>
      </p:cxnSp>
      <p:cxnSp>
        <p:nvCxnSpPr>
          <p:cNvPr id="278" name="Google Shape;278;p30"/>
          <p:cNvCxnSpPr/>
          <p:nvPr/>
        </p:nvCxnSpPr>
        <p:spPr>
          <a:xfrm>
            <a:off x="4352695" y="6635664"/>
            <a:ext cx="3534771" cy="11375"/>
          </a:xfrm>
          <a:prstGeom prst="straightConnector1">
            <a:avLst/>
          </a:prstGeom>
          <a:noFill/>
          <a:ln cap="flat" cmpd="sng" w="12700">
            <a:solidFill>
              <a:srgbClr val="000000"/>
            </a:solidFill>
            <a:prstDash val="solid"/>
            <a:bevel/>
            <a:headEnd len="sm" w="sm" type="none"/>
            <a:tailEnd len="sm" w="sm" type="none"/>
          </a:ln>
        </p:spPr>
      </p:cxnSp>
      <p:sp>
        <p:nvSpPr>
          <p:cNvPr id="279" name="Google Shape;279;p30"/>
          <p:cNvSpPr txBox="1"/>
          <p:nvPr/>
        </p:nvSpPr>
        <p:spPr>
          <a:xfrm>
            <a:off x="3656658" y="2960814"/>
            <a:ext cx="1282891"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Wage Rate</a:t>
            </a:r>
            <a:endParaRPr/>
          </a:p>
        </p:txBody>
      </p:sp>
      <p:sp>
        <p:nvSpPr>
          <p:cNvPr id="280" name="Google Shape;280;p30"/>
          <p:cNvSpPr txBox="1"/>
          <p:nvPr/>
        </p:nvSpPr>
        <p:spPr>
          <a:xfrm>
            <a:off x="7360550" y="6319301"/>
            <a:ext cx="2428745" cy="264254"/>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Units of Labour/hour</a:t>
            </a:r>
            <a:endParaRPr/>
          </a:p>
        </p:txBody>
      </p:sp>
      <p:cxnSp>
        <p:nvCxnSpPr>
          <p:cNvPr id="281" name="Google Shape;281;p30"/>
          <p:cNvCxnSpPr/>
          <p:nvPr/>
        </p:nvCxnSpPr>
        <p:spPr>
          <a:xfrm flipH="1" rot="10800000">
            <a:off x="4598353" y="3971587"/>
            <a:ext cx="2103072" cy="2332929"/>
          </a:xfrm>
          <a:prstGeom prst="straightConnector1">
            <a:avLst/>
          </a:prstGeom>
          <a:noFill/>
          <a:ln cap="flat" cmpd="sng" w="28575">
            <a:solidFill>
              <a:srgbClr val="000000"/>
            </a:solidFill>
            <a:prstDash val="solid"/>
            <a:round/>
            <a:headEnd len="sm" w="sm" type="none"/>
            <a:tailEnd len="sm" w="sm" type="none"/>
          </a:ln>
        </p:spPr>
      </p:cxnSp>
      <p:cxnSp>
        <p:nvCxnSpPr>
          <p:cNvPr id="282" name="Google Shape;282;p30"/>
          <p:cNvCxnSpPr/>
          <p:nvPr/>
        </p:nvCxnSpPr>
        <p:spPr>
          <a:xfrm rot="10800000">
            <a:off x="5106470" y="3971587"/>
            <a:ext cx="1786938" cy="2347715"/>
          </a:xfrm>
          <a:prstGeom prst="straightConnector1">
            <a:avLst/>
          </a:prstGeom>
          <a:noFill/>
          <a:ln cap="flat" cmpd="sng" w="28575">
            <a:solidFill>
              <a:srgbClr val="000000"/>
            </a:solidFill>
            <a:prstDash val="solid"/>
            <a:round/>
            <a:headEnd len="sm" w="sm" type="none"/>
            <a:tailEnd len="sm" w="sm" type="none"/>
          </a:ln>
        </p:spPr>
      </p:cxnSp>
      <p:sp>
        <p:nvSpPr>
          <p:cNvPr id="283" name="Google Shape;283;p30"/>
          <p:cNvSpPr txBox="1"/>
          <p:nvPr/>
        </p:nvSpPr>
        <p:spPr>
          <a:xfrm>
            <a:off x="6930983" y="3602258"/>
            <a:ext cx="549323"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a:t>
            </a:r>
            <a:endParaRPr/>
          </a:p>
        </p:txBody>
      </p:sp>
      <p:sp>
        <p:nvSpPr>
          <p:cNvPr id="284" name="Google Shape;284;p30"/>
          <p:cNvSpPr txBox="1"/>
          <p:nvPr/>
        </p:nvSpPr>
        <p:spPr>
          <a:xfrm>
            <a:off x="6975747" y="6041252"/>
            <a:ext cx="549323"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a:t>
            </a:r>
            <a:endParaRPr/>
          </a:p>
        </p:txBody>
      </p:sp>
      <p:cxnSp>
        <p:nvCxnSpPr>
          <p:cNvPr id="285" name="Google Shape;285;p30"/>
          <p:cNvCxnSpPr/>
          <p:nvPr/>
        </p:nvCxnSpPr>
        <p:spPr>
          <a:xfrm>
            <a:off x="4352695" y="4927351"/>
            <a:ext cx="1507553" cy="1"/>
          </a:xfrm>
          <a:prstGeom prst="straightConnector1">
            <a:avLst/>
          </a:prstGeom>
          <a:noFill/>
          <a:ln cap="flat" cmpd="sng" w="28575">
            <a:solidFill>
              <a:srgbClr val="C00000"/>
            </a:solidFill>
            <a:prstDash val="solid"/>
            <a:round/>
            <a:headEnd len="sm" w="sm" type="none"/>
            <a:tailEnd len="sm" w="sm" type="none"/>
          </a:ln>
        </p:spPr>
      </p:cxnSp>
      <p:cxnSp>
        <p:nvCxnSpPr>
          <p:cNvPr id="286" name="Google Shape;286;p30"/>
          <p:cNvCxnSpPr/>
          <p:nvPr/>
        </p:nvCxnSpPr>
        <p:spPr>
          <a:xfrm rot="10800000">
            <a:off x="5812644" y="4968874"/>
            <a:ext cx="22382" cy="1650242"/>
          </a:xfrm>
          <a:prstGeom prst="straightConnector1">
            <a:avLst/>
          </a:prstGeom>
          <a:noFill/>
          <a:ln cap="flat" cmpd="sng" w="28575">
            <a:solidFill>
              <a:srgbClr val="C00000"/>
            </a:solidFill>
            <a:prstDash val="solid"/>
            <a:round/>
            <a:headEnd len="sm" w="sm" type="none"/>
            <a:tailEnd len="sm" w="sm" type="none"/>
          </a:ln>
        </p:spPr>
      </p:cxnSp>
      <p:sp>
        <p:nvSpPr>
          <p:cNvPr id="287" name="Google Shape;287;p30"/>
          <p:cNvSpPr txBox="1"/>
          <p:nvPr/>
        </p:nvSpPr>
        <p:spPr>
          <a:xfrm>
            <a:off x="3841579" y="4721435"/>
            <a:ext cx="445128" cy="35066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W0</a:t>
            </a:r>
            <a:endParaRPr/>
          </a:p>
        </p:txBody>
      </p:sp>
      <p:cxnSp>
        <p:nvCxnSpPr>
          <p:cNvPr id="288" name="Google Shape;288;p30"/>
          <p:cNvCxnSpPr/>
          <p:nvPr/>
        </p:nvCxnSpPr>
        <p:spPr>
          <a:xfrm>
            <a:off x="5837100" y="5768942"/>
            <a:ext cx="1" cy="853044"/>
          </a:xfrm>
          <a:prstGeom prst="straightConnector1">
            <a:avLst/>
          </a:prstGeom>
          <a:noFill/>
          <a:ln cap="flat" cmpd="sng" w="28575">
            <a:solidFill>
              <a:srgbClr val="C00000"/>
            </a:solidFill>
            <a:prstDash val="solid"/>
            <a:round/>
            <a:headEnd len="sm" w="sm" type="none"/>
            <a:tailEnd len="sm" w="sm" type="none"/>
          </a:ln>
        </p:spPr>
      </p:cxnSp>
      <p:sp>
        <p:nvSpPr>
          <p:cNvPr id="289" name="Google Shape;289;p30"/>
          <p:cNvSpPr txBox="1"/>
          <p:nvPr/>
        </p:nvSpPr>
        <p:spPr>
          <a:xfrm>
            <a:off x="5585585" y="4329979"/>
            <a:ext cx="549323"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E</a:t>
            </a:r>
            <a:endParaRPr/>
          </a:p>
        </p:txBody>
      </p:sp>
      <p:cxnSp>
        <p:nvCxnSpPr>
          <p:cNvPr id="290" name="Google Shape;290;p30"/>
          <p:cNvCxnSpPr/>
          <p:nvPr/>
        </p:nvCxnSpPr>
        <p:spPr>
          <a:xfrm>
            <a:off x="5756450" y="3837625"/>
            <a:ext cx="1800300" cy="17529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0"/>
          <p:cNvCxnSpPr/>
          <p:nvPr/>
        </p:nvCxnSpPr>
        <p:spPr>
          <a:xfrm flipH="1" rot="10800000">
            <a:off x="5152375" y="4109925"/>
            <a:ext cx="2333400" cy="2250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1000"/>
                                  </p:stCondLst>
                                  <p:childTnLst>
                                    <p:set>
                                      <p:cBhvr>
                                        <p:cTn dur="1" fill="hold">
                                          <p:stCondLst>
                                            <p:cond delay="0"/>
                                          </p:stCondLst>
                                        </p:cTn>
                                        <p:tgtEl>
                                          <p:spTgt spid="28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100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descr="Picture 1" id="296" name="Google Shape;296;p31"/>
          <p:cNvPicPr preferRelativeResize="0"/>
          <p:nvPr/>
        </p:nvPicPr>
        <p:blipFill rotWithShape="1">
          <a:blip r:embed="rId3">
            <a:alphaModFix/>
          </a:blip>
          <a:srcRect b="0" l="0" r="0" t="0"/>
          <a:stretch/>
        </p:blipFill>
        <p:spPr>
          <a:xfrm>
            <a:off x="863600" y="0"/>
            <a:ext cx="9499600" cy="6756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txBox="1"/>
          <p:nvPr/>
        </p:nvSpPr>
        <p:spPr>
          <a:xfrm>
            <a:off x="162236" y="99059"/>
            <a:ext cx="12029763" cy="6758941"/>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Wage differentials (difference in earnings)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There is a wide gulf in pay and earnings rates between different occupations in the most countries  labour market.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Demand &amp; Supply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Arial"/>
                <a:ea typeface="Arial"/>
                <a:cs typeface="Arial"/>
                <a:sym typeface="Arial"/>
              </a:rPr>
              <a:t>Write down factors of elasticity for the 2 types of work?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Demand side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If labour has high MRP (price out put can be sold)  &amp; demand for product  is high and inelastic higher wages more likely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High demand  for final product factor for sports &amp; other entertainment stars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Supply side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If they have high </a:t>
            </a:r>
            <a:r>
              <a:rPr b="1" lang="en-US" sz="1800">
                <a:solidFill>
                  <a:schemeClr val="dk1"/>
                </a:solidFill>
                <a:latin typeface="Arial"/>
                <a:ea typeface="Arial"/>
                <a:cs typeface="Arial"/>
                <a:sym typeface="Arial"/>
              </a:rPr>
              <a:t>level skills, expertise, qualifications,</a:t>
            </a:r>
            <a:r>
              <a:rPr lang="en-US" sz="1800">
                <a:solidFill>
                  <a:schemeClr val="dk1"/>
                </a:solidFill>
                <a:latin typeface="Arial"/>
                <a:ea typeface="Arial"/>
                <a:cs typeface="Arial"/>
                <a:sym typeface="Arial"/>
              </a:rPr>
              <a:t> long training periods, geographical &amp; occupational mobility low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graphicFrame>
        <p:nvGraphicFramePr>
          <p:cNvPr id="302" name="Google Shape;302;p32"/>
          <p:cNvGraphicFramePr/>
          <p:nvPr/>
        </p:nvGraphicFramePr>
        <p:xfrm>
          <a:off x="473934" y="1775223"/>
          <a:ext cx="3000000" cy="3000000"/>
        </p:xfrm>
        <a:graphic>
          <a:graphicData uri="http://schemas.openxmlformats.org/drawingml/2006/table">
            <a:tbl>
              <a:tblPr>
                <a:noFill/>
                <a:tableStyleId>{85749B30-D91A-4D3B-8903-4CAF1F89C557}</a:tableStyleId>
              </a:tblPr>
              <a:tblGrid>
                <a:gridCol w="1288800"/>
                <a:gridCol w="1288800"/>
                <a:gridCol w="1288800"/>
                <a:gridCol w="1288800"/>
                <a:gridCol w="1288800"/>
              </a:tblGrid>
              <a:tr h="370850">
                <a:tc>
                  <a:txBody>
                    <a:bodyPr/>
                    <a:lstStyle/>
                    <a:p>
                      <a:pPr indent="0" lvl="0" marL="0" marR="0" rtl="0" algn="l">
                        <a:spcBef>
                          <a:spcPts val="0"/>
                        </a:spcBef>
                        <a:spcAft>
                          <a:spcPts val="0"/>
                        </a:spcAft>
                        <a:buNone/>
                      </a:pPr>
                      <a:r>
                        <a:rPr b="1" lang="en-US" sz="1700" u="none" cap="none" strike="noStrike">
                          <a:solidFill>
                            <a:schemeClr val="dk1"/>
                          </a:solidFill>
                        </a:rPr>
                        <a:t>Demand for labour </a:t>
                      </a:r>
                      <a:endParaRPr/>
                    </a:p>
                  </a:txBody>
                  <a:tcPr marT="45725" marB="45725" marR="45725" marL="45725"/>
                </a:tc>
                <a:tc>
                  <a:txBody>
                    <a:bodyPr/>
                    <a:lstStyle/>
                    <a:p>
                      <a:pPr indent="0" lvl="0" marL="0" marR="0" rtl="0" algn="l">
                        <a:spcBef>
                          <a:spcPts val="0"/>
                        </a:spcBef>
                        <a:spcAft>
                          <a:spcPts val="0"/>
                        </a:spcAft>
                        <a:buNone/>
                      </a:pPr>
                      <a:r>
                        <a:rPr b="1" lang="en-US" sz="1700" u="none" cap="none" strike="noStrike">
                          <a:solidFill>
                            <a:schemeClr val="dk1"/>
                          </a:solidFill>
                        </a:rPr>
                        <a:t>Supply of labour </a:t>
                      </a:r>
                      <a:endParaRPr/>
                    </a:p>
                  </a:txBody>
                  <a:tcPr marT="45725" marB="45725" marR="45725" marL="45725"/>
                </a:tc>
                <a:tc>
                  <a:txBody>
                    <a:bodyPr/>
                    <a:lstStyle/>
                    <a:p>
                      <a:pPr indent="0" lvl="0" marL="0" marR="0" rtl="0" algn="l">
                        <a:spcBef>
                          <a:spcPts val="0"/>
                        </a:spcBef>
                        <a:spcAft>
                          <a:spcPts val="0"/>
                        </a:spcAft>
                        <a:buNone/>
                      </a:pPr>
                      <a:r>
                        <a:rPr b="1" lang="en-US" sz="1700" u="none" cap="none" strike="noStrike">
                          <a:solidFill>
                            <a:schemeClr val="dk1"/>
                          </a:solidFill>
                        </a:rPr>
                        <a:t>Type of salary </a:t>
                      </a:r>
                      <a:endParaRPr/>
                    </a:p>
                  </a:txBody>
                  <a:tcPr marT="45725" marB="45725" marR="45725" marL="45725"/>
                </a:tc>
                <a:tc>
                  <a:txBody>
                    <a:bodyPr/>
                    <a:lstStyle/>
                    <a:p>
                      <a:pPr indent="0" lvl="0" marL="0" marR="0" rtl="0" algn="l">
                        <a:spcBef>
                          <a:spcPts val="0"/>
                        </a:spcBef>
                        <a:spcAft>
                          <a:spcPts val="0"/>
                        </a:spcAft>
                        <a:buNone/>
                      </a:pPr>
                      <a:r>
                        <a:rPr b="1" lang="en-US" sz="1700" u="none" cap="none" strike="noStrike">
                          <a:solidFill>
                            <a:schemeClr val="dk1"/>
                          </a:solidFill>
                        </a:rPr>
                        <a:t>Occupation </a:t>
                      </a:r>
                      <a:endParaRPr/>
                    </a:p>
                  </a:txBody>
                  <a:tcPr marT="45725" marB="45725" marR="45725" marL="45725"/>
                </a:tc>
                <a:tc>
                  <a:txBody>
                    <a:bodyPr/>
                    <a:lstStyle/>
                    <a:p>
                      <a:pPr indent="0" lvl="0" marL="0" marR="0" rtl="0" algn="l">
                        <a:spcBef>
                          <a:spcPts val="0"/>
                        </a:spcBef>
                        <a:spcAft>
                          <a:spcPts val="0"/>
                        </a:spcAft>
                        <a:buNone/>
                      </a:pPr>
                      <a:r>
                        <a:rPr b="1" lang="en-US" sz="1700" u="none" cap="none" strike="noStrike">
                          <a:solidFill>
                            <a:schemeClr val="dk1"/>
                          </a:solidFill>
                        </a:rPr>
                        <a:t>MRP (output sold)</a:t>
                      </a:r>
                      <a:endParaRPr/>
                    </a:p>
                  </a:txBody>
                  <a:tcPr marT="45725" marB="45725" marR="45725" marL="45725"/>
                </a:tc>
              </a:tr>
              <a:tr h="370850">
                <a:tc>
                  <a:txBody>
                    <a:bodyPr/>
                    <a:lstStyle/>
                    <a:p>
                      <a:pPr indent="0" lvl="0" marL="0" marR="0" rtl="0" algn="l">
                        <a:spcBef>
                          <a:spcPts val="0"/>
                        </a:spcBef>
                        <a:spcAft>
                          <a:spcPts val="0"/>
                        </a:spcAft>
                        <a:buNone/>
                      </a:pPr>
                      <a:r>
                        <a:rPr lang="en-US" sz="1700" u="none" cap="none" strike="noStrike"/>
                        <a:t>High </a:t>
                      </a:r>
                      <a:endParaRPr/>
                    </a:p>
                  </a:txBody>
                  <a:tcPr marT="45725" marB="45725" marR="45725" marL="45725"/>
                </a:tc>
                <a:tc>
                  <a:txBody>
                    <a:bodyPr/>
                    <a:lstStyle/>
                    <a:p>
                      <a:pPr indent="0" lvl="0" marL="0" marR="0" rtl="0" algn="l">
                        <a:spcBef>
                          <a:spcPts val="0"/>
                        </a:spcBef>
                        <a:spcAft>
                          <a:spcPts val="0"/>
                        </a:spcAft>
                        <a:buNone/>
                      </a:pPr>
                      <a:r>
                        <a:rPr lang="en-US" sz="1700" u="none" cap="none" strike="noStrike"/>
                        <a:t>Inelastic </a:t>
                      </a:r>
                      <a:endParaRPr/>
                    </a:p>
                  </a:txBody>
                  <a:tcPr marT="45725" marB="45725" marR="45725" marL="45725"/>
                </a:tc>
                <a:tc>
                  <a:txBody>
                    <a:bodyPr/>
                    <a:lstStyle/>
                    <a:p>
                      <a:pPr indent="0" lvl="0" marL="0" marR="0" rtl="0" algn="l">
                        <a:spcBef>
                          <a:spcPts val="0"/>
                        </a:spcBef>
                        <a:spcAft>
                          <a:spcPts val="0"/>
                        </a:spcAft>
                        <a:buNone/>
                      </a:pPr>
                      <a:r>
                        <a:rPr lang="en-US" sz="1700" u="none" cap="none" strike="noStrike"/>
                        <a:t>High salary </a:t>
                      </a:r>
                      <a:endParaRPr/>
                    </a:p>
                  </a:txBody>
                  <a:tcPr marT="45725" marB="45725" marR="45725" marL="45725"/>
                </a:tc>
                <a:tc>
                  <a:txBody>
                    <a:bodyPr/>
                    <a:lstStyle/>
                    <a:p>
                      <a:pPr indent="0" lvl="0" marL="0" marR="0" rtl="0" algn="l">
                        <a:spcBef>
                          <a:spcPts val="0"/>
                        </a:spcBef>
                        <a:spcAft>
                          <a:spcPts val="0"/>
                        </a:spcAft>
                        <a:buNone/>
                      </a:pPr>
                      <a:r>
                        <a:rPr lang="en-US" sz="1700" u="none" cap="none" strike="noStrike"/>
                        <a:t>Surgeon </a:t>
                      </a:r>
                      <a:endParaRPr/>
                    </a:p>
                  </a:txBody>
                  <a:tcPr marT="45725" marB="45725" marR="45725" marL="45725"/>
                </a:tc>
                <a:tc>
                  <a:txBody>
                    <a:bodyPr/>
                    <a:lstStyle/>
                    <a:p>
                      <a:pPr indent="0" lvl="0" marL="0" marR="0" rtl="0" algn="l">
                        <a:spcBef>
                          <a:spcPts val="0"/>
                        </a:spcBef>
                        <a:spcAft>
                          <a:spcPts val="0"/>
                        </a:spcAft>
                        <a:buNone/>
                      </a:pPr>
                      <a:r>
                        <a:rPr lang="en-US" sz="1700" u="none" cap="none" strike="noStrike"/>
                        <a:t>High</a:t>
                      </a:r>
                      <a:endParaRPr/>
                    </a:p>
                  </a:txBody>
                  <a:tcPr marT="45725" marB="45725" marR="45725" marL="45725"/>
                </a:tc>
              </a:tr>
              <a:tr h="370850">
                <a:tc>
                  <a:txBody>
                    <a:bodyPr/>
                    <a:lstStyle/>
                    <a:p>
                      <a:pPr indent="0" lvl="0" marL="0" marR="0" rtl="0" algn="l">
                        <a:spcBef>
                          <a:spcPts val="0"/>
                        </a:spcBef>
                        <a:spcAft>
                          <a:spcPts val="0"/>
                        </a:spcAft>
                        <a:buNone/>
                      </a:pPr>
                      <a:r>
                        <a:rPr lang="en-US" sz="1700" u="none" cap="none" strike="noStrike"/>
                        <a:t>Low</a:t>
                      </a:r>
                      <a:endParaRPr/>
                    </a:p>
                  </a:txBody>
                  <a:tcPr marT="45725" marB="45725" marR="45725" marL="45725"/>
                </a:tc>
                <a:tc>
                  <a:txBody>
                    <a:bodyPr/>
                    <a:lstStyle/>
                    <a:p>
                      <a:pPr indent="0" lvl="0" marL="0" marR="0" rtl="0" algn="l">
                        <a:spcBef>
                          <a:spcPts val="0"/>
                        </a:spcBef>
                        <a:spcAft>
                          <a:spcPts val="0"/>
                        </a:spcAft>
                        <a:buNone/>
                      </a:pPr>
                      <a:r>
                        <a:rPr lang="en-US" sz="1700" u="none" cap="none" strike="noStrike"/>
                        <a:t>Elastic </a:t>
                      </a:r>
                      <a:endParaRPr/>
                    </a:p>
                  </a:txBody>
                  <a:tcPr marT="45725" marB="45725" marR="45725" marL="45725"/>
                </a:tc>
                <a:tc>
                  <a:txBody>
                    <a:bodyPr/>
                    <a:lstStyle/>
                    <a:p>
                      <a:pPr indent="0" lvl="0" marL="0" marR="0" rtl="0" algn="l">
                        <a:spcBef>
                          <a:spcPts val="0"/>
                        </a:spcBef>
                        <a:spcAft>
                          <a:spcPts val="0"/>
                        </a:spcAft>
                        <a:buNone/>
                      </a:pPr>
                      <a:r>
                        <a:rPr lang="en-US" sz="1700" u="none" cap="none" strike="noStrike"/>
                        <a:t>Low salary</a:t>
                      </a:r>
                      <a:endParaRPr/>
                    </a:p>
                  </a:txBody>
                  <a:tcPr marT="45725" marB="45725" marR="45725" marL="45725"/>
                </a:tc>
                <a:tc>
                  <a:txBody>
                    <a:bodyPr/>
                    <a:lstStyle/>
                    <a:p>
                      <a:pPr indent="0" lvl="0" marL="0" marR="0" rtl="0" algn="l">
                        <a:spcBef>
                          <a:spcPts val="0"/>
                        </a:spcBef>
                        <a:spcAft>
                          <a:spcPts val="0"/>
                        </a:spcAft>
                        <a:buNone/>
                      </a:pPr>
                      <a:r>
                        <a:rPr lang="en-US" sz="1700" u="none" cap="none" strike="noStrike"/>
                        <a:t>Cleaners </a:t>
                      </a:r>
                      <a:endParaRPr/>
                    </a:p>
                  </a:txBody>
                  <a:tcPr marT="45725" marB="45725" marR="45725" marL="45725"/>
                </a:tc>
                <a:tc>
                  <a:txBody>
                    <a:bodyPr/>
                    <a:lstStyle/>
                    <a:p>
                      <a:pPr indent="0" lvl="0" marL="0" marR="0" rtl="0" algn="l">
                        <a:spcBef>
                          <a:spcPts val="0"/>
                        </a:spcBef>
                        <a:spcAft>
                          <a:spcPts val="0"/>
                        </a:spcAft>
                        <a:buNone/>
                      </a:pPr>
                      <a:r>
                        <a:rPr lang="en-US" sz="1700" u="none" cap="none" strike="noStrike"/>
                        <a:t>Low</a:t>
                      </a:r>
                      <a:endParaRPr/>
                    </a:p>
                  </a:txBody>
                  <a:tcPr marT="45725" marB="45725" marR="45725" marL="45725"/>
                </a:tc>
              </a:tr>
            </a:tbl>
          </a:graphicData>
        </a:graphic>
      </p:graphicFrame>
      <p:cxnSp>
        <p:nvCxnSpPr>
          <p:cNvPr id="303" name="Google Shape;303;p32"/>
          <p:cNvCxnSpPr/>
          <p:nvPr/>
        </p:nvCxnSpPr>
        <p:spPr>
          <a:xfrm>
            <a:off x="8112224" y="1628799"/>
            <a:ext cx="1" cy="2232249"/>
          </a:xfrm>
          <a:prstGeom prst="straightConnector1">
            <a:avLst/>
          </a:prstGeom>
          <a:noFill/>
          <a:ln cap="flat" cmpd="sng" w="12700">
            <a:solidFill>
              <a:srgbClr val="000000"/>
            </a:solidFill>
            <a:prstDash val="solid"/>
            <a:round/>
            <a:headEnd len="sm" w="sm" type="none"/>
            <a:tailEnd len="sm" w="sm" type="none"/>
          </a:ln>
        </p:spPr>
      </p:cxnSp>
      <p:cxnSp>
        <p:nvCxnSpPr>
          <p:cNvPr id="304" name="Google Shape;304;p32"/>
          <p:cNvCxnSpPr/>
          <p:nvPr/>
        </p:nvCxnSpPr>
        <p:spPr>
          <a:xfrm>
            <a:off x="8112224" y="3861048"/>
            <a:ext cx="3383129" cy="1"/>
          </a:xfrm>
          <a:prstGeom prst="straightConnector1">
            <a:avLst/>
          </a:prstGeom>
          <a:noFill/>
          <a:ln cap="flat" cmpd="sng" w="12700">
            <a:solidFill>
              <a:srgbClr val="000000"/>
            </a:solidFill>
            <a:prstDash val="solid"/>
            <a:round/>
            <a:headEnd len="sm" w="sm" type="none"/>
            <a:tailEnd len="sm" w="sm" type="none"/>
          </a:ln>
        </p:spPr>
      </p:cxnSp>
      <p:cxnSp>
        <p:nvCxnSpPr>
          <p:cNvPr id="305" name="Google Shape;305;p32"/>
          <p:cNvCxnSpPr/>
          <p:nvPr/>
        </p:nvCxnSpPr>
        <p:spPr>
          <a:xfrm>
            <a:off x="8519713" y="2374214"/>
            <a:ext cx="441625" cy="716087"/>
          </a:xfrm>
          <a:prstGeom prst="straightConnector1">
            <a:avLst/>
          </a:prstGeom>
          <a:noFill/>
          <a:ln cap="flat" cmpd="sng" w="12700">
            <a:solidFill>
              <a:srgbClr val="FF0000"/>
            </a:solidFill>
            <a:prstDash val="solid"/>
            <a:round/>
            <a:headEnd len="sm" w="sm" type="none"/>
            <a:tailEnd len="sm" w="sm" type="none"/>
          </a:ln>
        </p:spPr>
      </p:cxnSp>
      <p:cxnSp>
        <p:nvCxnSpPr>
          <p:cNvPr id="306" name="Google Shape;306;p32"/>
          <p:cNvCxnSpPr/>
          <p:nvPr/>
        </p:nvCxnSpPr>
        <p:spPr>
          <a:xfrm flipH="1" rot="10800000">
            <a:off x="8472264" y="2348880"/>
            <a:ext cx="432049" cy="690754"/>
          </a:xfrm>
          <a:prstGeom prst="straightConnector1">
            <a:avLst/>
          </a:prstGeom>
          <a:noFill/>
          <a:ln cap="flat" cmpd="sng" w="12700">
            <a:solidFill>
              <a:srgbClr val="FF0000"/>
            </a:solidFill>
            <a:prstDash val="solid"/>
            <a:round/>
            <a:headEnd len="sm" w="sm" type="none"/>
            <a:tailEnd len="sm" w="sm" type="none"/>
          </a:ln>
        </p:spPr>
      </p:cxnSp>
      <p:cxnSp>
        <p:nvCxnSpPr>
          <p:cNvPr id="307" name="Google Shape;307;p32"/>
          <p:cNvCxnSpPr/>
          <p:nvPr/>
        </p:nvCxnSpPr>
        <p:spPr>
          <a:xfrm>
            <a:off x="8112224" y="2694256"/>
            <a:ext cx="612069" cy="1"/>
          </a:xfrm>
          <a:prstGeom prst="straightConnector1">
            <a:avLst/>
          </a:prstGeom>
          <a:noFill/>
          <a:ln cap="flat" cmpd="sng" w="12700">
            <a:solidFill>
              <a:srgbClr val="000000"/>
            </a:solidFill>
            <a:prstDash val="dash"/>
            <a:round/>
            <a:headEnd len="sm" w="sm" type="none"/>
            <a:tailEnd len="sm" w="sm" type="none"/>
          </a:ln>
        </p:spPr>
      </p:cxnSp>
      <p:cxnSp>
        <p:nvCxnSpPr>
          <p:cNvPr id="308" name="Google Shape;308;p32"/>
          <p:cNvCxnSpPr/>
          <p:nvPr/>
        </p:nvCxnSpPr>
        <p:spPr>
          <a:xfrm>
            <a:off x="8696673" y="2761796"/>
            <a:ext cx="2" cy="1116125"/>
          </a:xfrm>
          <a:prstGeom prst="straightConnector1">
            <a:avLst/>
          </a:prstGeom>
          <a:noFill/>
          <a:ln cap="flat" cmpd="sng" w="12700">
            <a:solidFill>
              <a:srgbClr val="000000"/>
            </a:solidFill>
            <a:prstDash val="dash"/>
            <a:round/>
            <a:headEnd len="sm" w="sm" type="none"/>
            <a:tailEnd len="sm" w="sm" type="none"/>
          </a:ln>
        </p:spPr>
      </p:cxnSp>
      <p:cxnSp>
        <p:nvCxnSpPr>
          <p:cNvPr id="309" name="Google Shape;309;p32"/>
          <p:cNvCxnSpPr/>
          <p:nvPr/>
        </p:nvCxnSpPr>
        <p:spPr>
          <a:xfrm>
            <a:off x="9803787" y="3039634"/>
            <a:ext cx="972733" cy="263353"/>
          </a:xfrm>
          <a:prstGeom prst="straightConnector1">
            <a:avLst/>
          </a:prstGeom>
          <a:noFill/>
          <a:ln cap="flat" cmpd="sng" w="12700">
            <a:solidFill>
              <a:schemeClr val="accent1"/>
            </a:solidFill>
            <a:prstDash val="solid"/>
            <a:round/>
            <a:headEnd len="sm" w="sm" type="none"/>
            <a:tailEnd len="sm" w="sm" type="none"/>
          </a:ln>
        </p:spPr>
      </p:cxnSp>
      <p:cxnSp>
        <p:nvCxnSpPr>
          <p:cNvPr id="310" name="Google Shape;310;p32"/>
          <p:cNvCxnSpPr/>
          <p:nvPr/>
        </p:nvCxnSpPr>
        <p:spPr>
          <a:xfrm flipH="1" rot="10800000">
            <a:off x="9970381" y="2956988"/>
            <a:ext cx="901037" cy="428644"/>
          </a:xfrm>
          <a:prstGeom prst="straightConnector1">
            <a:avLst/>
          </a:prstGeom>
          <a:noFill/>
          <a:ln cap="flat" cmpd="sng" w="12700">
            <a:solidFill>
              <a:schemeClr val="accent1"/>
            </a:solidFill>
            <a:prstDash val="solid"/>
            <a:round/>
            <a:headEnd len="sm" w="sm" type="none"/>
            <a:tailEnd len="sm" w="sm" type="none"/>
          </a:ln>
        </p:spPr>
      </p:cxnSp>
      <p:cxnSp>
        <p:nvCxnSpPr>
          <p:cNvPr id="311" name="Google Shape;311;p32"/>
          <p:cNvCxnSpPr/>
          <p:nvPr/>
        </p:nvCxnSpPr>
        <p:spPr>
          <a:xfrm>
            <a:off x="10315938" y="3221049"/>
            <a:ext cx="1" cy="718306"/>
          </a:xfrm>
          <a:prstGeom prst="straightConnector1">
            <a:avLst/>
          </a:prstGeom>
          <a:noFill/>
          <a:ln cap="flat" cmpd="sng" w="12700">
            <a:solidFill>
              <a:srgbClr val="000000"/>
            </a:solidFill>
            <a:prstDash val="dash"/>
            <a:round/>
            <a:headEnd len="sm" w="sm" type="none"/>
            <a:tailEnd len="sm" w="sm" type="none"/>
          </a:ln>
        </p:spPr>
      </p:cxnSp>
      <p:cxnSp>
        <p:nvCxnSpPr>
          <p:cNvPr id="312" name="Google Shape;312;p32"/>
          <p:cNvCxnSpPr/>
          <p:nvPr/>
        </p:nvCxnSpPr>
        <p:spPr>
          <a:xfrm rot="10800000">
            <a:off x="8112224" y="3205158"/>
            <a:ext cx="2177932" cy="1"/>
          </a:xfrm>
          <a:prstGeom prst="straightConnector1">
            <a:avLst/>
          </a:prstGeom>
          <a:noFill/>
          <a:ln cap="flat" cmpd="sng" w="12700">
            <a:solidFill>
              <a:srgbClr val="000000"/>
            </a:solidFill>
            <a:prstDash val="dash"/>
            <a:round/>
            <a:headEnd len="sm" w="sm" type="none"/>
            <a:tailEnd len="sm" w="sm" type="none"/>
          </a:ln>
        </p:spPr>
      </p:cxnSp>
      <p:sp>
        <p:nvSpPr>
          <p:cNvPr id="313" name="Google Shape;313;p32"/>
          <p:cNvSpPr txBox="1"/>
          <p:nvPr/>
        </p:nvSpPr>
        <p:spPr>
          <a:xfrm>
            <a:off x="7260407" y="2422894"/>
            <a:ext cx="792089" cy="8915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WC</a:t>
            </a:r>
            <a:endParaRPr/>
          </a:p>
        </p:txBody>
      </p:sp>
      <p:sp>
        <p:nvSpPr>
          <p:cNvPr id="314" name="Google Shape;314;p32"/>
          <p:cNvSpPr txBox="1"/>
          <p:nvPr/>
        </p:nvSpPr>
        <p:spPr>
          <a:xfrm>
            <a:off x="8457783" y="3857311"/>
            <a:ext cx="2102714" cy="11582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QS                       QC</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32"/>
          <p:cNvSpPr txBox="1"/>
          <p:nvPr/>
        </p:nvSpPr>
        <p:spPr>
          <a:xfrm>
            <a:off x="7851382" y="1236540"/>
            <a:ext cx="3141163" cy="11582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Wage Rate   MRP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Surgeon               Cleaner</a:t>
            </a:r>
            <a:endParaRPr/>
          </a:p>
        </p:txBody>
      </p:sp>
      <p:sp>
        <p:nvSpPr>
          <p:cNvPr id="316" name="Google Shape;316;p32"/>
          <p:cNvSpPr txBox="1"/>
          <p:nvPr/>
        </p:nvSpPr>
        <p:spPr>
          <a:xfrm>
            <a:off x="8931024" y="2857500"/>
            <a:ext cx="244337" cy="35814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
            </a:r>
            <a:endParaRPr/>
          </a:p>
        </p:txBody>
      </p:sp>
      <p:sp>
        <p:nvSpPr>
          <p:cNvPr id="317" name="Google Shape;317;p32"/>
          <p:cNvSpPr txBox="1"/>
          <p:nvPr/>
        </p:nvSpPr>
        <p:spPr>
          <a:xfrm>
            <a:off x="10721724" y="3225800"/>
            <a:ext cx="244337" cy="35814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
            </a:r>
            <a:endParaRPr/>
          </a:p>
        </p:txBody>
      </p:sp>
      <p:sp>
        <p:nvSpPr>
          <p:cNvPr id="318" name="Google Shape;318;p32"/>
          <p:cNvSpPr txBox="1"/>
          <p:nvPr/>
        </p:nvSpPr>
        <p:spPr>
          <a:xfrm>
            <a:off x="10975724" y="2717800"/>
            <a:ext cx="214088" cy="35814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t>
            </a:r>
            <a:endParaRPr/>
          </a:p>
        </p:txBody>
      </p:sp>
      <p:sp>
        <p:nvSpPr>
          <p:cNvPr id="319" name="Google Shape;319;p32"/>
          <p:cNvSpPr txBox="1"/>
          <p:nvPr/>
        </p:nvSpPr>
        <p:spPr>
          <a:xfrm>
            <a:off x="8880224" y="2171700"/>
            <a:ext cx="214088" cy="35814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t>
            </a:r>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3"/>
          <p:cNvSpPr txBox="1"/>
          <p:nvPr/>
        </p:nvSpPr>
        <p:spPr>
          <a:xfrm>
            <a:off x="237951" y="120948"/>
            <a:ext cx="11521282" cy="71653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Elasticity of supply of labour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Responsiveness  of quantity of labour supplied to change in real wage rate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Factors influencing the elasticity of supply of labour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Occupational mobility of labour</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Jobs that require specific skills and higher level qualifications will find it more difficult attract workers when real wages rises. Eg doctors  </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Length of training</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There are few workers with relevant  skills.</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Elasticity of labour supply tends be lower for skilled jobs than  for unskilled jobs</a:t>
            </a:r>
            <a:endParaRPr/>
          </a:p>
          <a:p>
            <a:pPr indent="-171450" lvl="0" marL="28575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Geographical mobility</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Looks the ability to move to different areas for a job</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Such as family ties and schooling </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Cost of housing</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Emigration EU</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Other factors</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High levels of unemployment in the economy large pool of labour reverse if full employment </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Time period ( people can be trained to be doctors)</a:t>
            </a:r>
            <a:endParaRPr/>
          </a:p>
          <a:p>
            <a:pPr indent="-285750" lvl="0" marL="285750" marR="0" rtl="0" algn="l">
              <a:spcBef>
                <a:spcPts val="0"/>
              </a:spcBef>
              <a:spcAft>
                <a:spcPts val="0"/>
              </a:spcAft>
              <a:buClr>
                <a:schemeClr val="dk1"/>
              </a:buClr>
              <a:buSzPts val="1800"/>
              <a:buFont typeface="Calibri"/>
              <a:buChar char="▪"/>
            </a:pPr>
            <a:r>
              <a:rPr b="1" lang="en-US" sz="1800">
                <a:solidFill>
                  <a:schemeClr val="dk1"/>
                </a:solidFill>
                <a:latin typeface="Calibri"/>
                <a:ea typeface="Calibri"/>
                <a:cs typeface="Calibri"/>
                <a:sym typeface="Calibri"/>
              </a:rPr>
              <a:t>Workers from other industries recruited particularly if required are unskilled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    </a:t>
            </a:r>
            <a:endParaRPr/>
          </a:p>
          <a:p>
            <a:pPr indent="-171450" lvl="0" marL="28575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nvSpPr>
        <p:spPr>
          <a:xfrm>
            <a:off x="243446" y="212073"/>
            <a:ext cx="11821554" cy="427809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Why Do Wages Differ For Different Occupation? (wage differentials)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000"/>
              <a:buFont typeface="Arial"/>
              <a:buAutoNum type="arabicPeriod"/>
            </a:pPr>
            <a:r>
              <a:rPr b="1" lang="en-US" sz="2000">
                <a:solidFill>
                  <a:schemeClr val="dk1"/>
                </a:solidFill>
                <a:latin typeface="Arial"/>
                <a:ea typeface="Arial"/>
                <a:cs typeface="Arial"/>
                <a:sym typeface="Arial"/>
              </a:rPr>
              <a:t>Different ability (footballers &amp; singers) and qualification (Dr) .</a:t>
            </a:r>
            <a:endParaRPr/>
          </a:p>
          <a:p>
            <a:pPr indent="-342900" lvl="0" marL="4572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000"/>
              <a:buFont typeface="Arial"/>
              <a:buAutoNum type="arabicPeriod"/>
            </a:pPr>
            <a:r>
              <a:rPr b="1" lang="en-US" sz="2000">
                <a:solidFill>
                  <a:schemeClr val="dk1"/>
                </a:solidFill>
                <a:latin typeface="Arial"/>
                <a:ea typeface="Arial"/>
                <a:cs typeface="Arial"/>
                <a:sym typeface="Arial"/>
              </a:rPr>
              <a:t>Difficult working conditions such has dangerous/shiftwork. (compensating differentials) </a:t>
            </a:r>
            <a:endParaRPr/>
          </a:p>
          <a:p>
            <a:pPr indent="-342900" lvl="0" marL="4572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000"/>
              <a:buFont typeface="Arial"/>
              <a:buAutoNum type="arabicPeriod"/>
            </a:pPr>
            <a:r>
              <a:rPr b="1" lang="en-US" sz="2000">
                <a:solidFill>
                  <a:schemeClr val="dk1"/>
                </a:solidFill>
                <a:latin typeface="Arial"/>
                <a:ea typeface="Arial"/>
                <a:cs typeface="Arial"/>
                <a:sym typeface="Arial"/>
              </a:rPr>
              <a:t>Jobs satisfaction. (Certain jobs are more satisfying than others and as such there is a large pool of supply of labour which causes the wage for them to be lower)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4. Lack of information about jobs. (Jobs paying more elsewhere restrict supply)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5. Labour immobility – needing to pay more to motivate labour to travel to places further away where job is more readily available.</a:t>
            </a:r>
            <a:endParaRPr/>
          </a:p>
        </p:txBody>
      </p:sp>
      <p:pic>
        <p:nvPicPr>
          <p:cNvPr descr="Picture 2" id="330" name="Google Shape;330;p34"/>
          <p:cNvPicPr preferRelativeResize="0"/>
          <p:nvPr/>
        </p:nvPicPr>
        <p:blipFill rotWithShape="1">
          <a:blip r:embed="rId3">
            <a:alphaModFix/>
          </a:blip>
          <a:srcRect b="0" l="0" r="0" t="0"/>
          <a:stretch/>
        </p:blipFill>
        <p:spPr>
          <a:xfrm>
            <a:off x="9258917" y="4907334"/>
            <a:ext cx="2933083" cy="19506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Why do footballers get paid so much.mp4" id="335" name="Google Shape;335;p35"/>
          <p:cNvPicPr preferRelativeResize="0"/>
          <p:nvPr/>
        </p:nvPicPr>
        <p:blipFill rotWithShape="1">
          <a:blip r:embed="rId3">
            <a:alphaModFix/>
          </a:blip>
          <a:srcRect b="0" l="0" r="0" t="0"/>
          <a:stretch/>
        </p:blipFill>
        <p:spPr>
          <a:xfrm>
            <a:off x="2032000" y="1143000"/>
            <a:ext cx="8128000" cy="4572000"/>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Picture 1" id="340" name="Google Shape;340;p36"/>
          <p:cNvPicPr preferRelativeResize="0"/>
          <p:nvPr/>
        </p:nvPicPr>
        <p:blipFill rotWithShape="1">
          <a:blip r:embed="rId3">
            <a:alphaModFix/>
          </a:blip>
          <a:srcRect b="24723" l="19634" r="0" t="37823"/>
          <a:stretch/>
        </p:blipFill>
        <p:spPr>
          <a:xfrm>
            <a:off x="622244" y="127000"/>
            <a:ext cx="10773663" cy="6516001"/>
          </a:xfrm>
          <a:prstGeom prst="rect">
            <a:avLst/>
          </a:prstGeom>
          <a:noFill/>
          <a:ln>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idx="4294967295" type="title"/>
          </p:nvPr>
        </p:nvSpPr>
        <p:spPr>
          <a:xfrm>
            <a:off x="2133600" y="287338"/>
            <a:ext cx="100584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700"/>
              <a:buFont typeface="Arial Rounded"/>
              <a:buNone/>
            </a:pPr>
            <a:r>
              <a:rPr b="1" lang="en-US">
                <a:latin typeface="Arial Rounded"/>
                <a:ea typeface="Arial Rounded"/>
                <a:cs typeface="Arial Rounded"/>
                <a:sym typeface="Arial Rounded"/>
              </a:rPr>
              <a:t>Learning Outcomes</a:t>
            </a:r>
            <a:endParaRPr/>
          </a:p>
        </p:txBody>
      </p:sp>
      <p:sp>
        <p:nvSpPr>
          <p:cNvPr id="148" name="Google Shape;148;p19"/>
          <p:cNvSpPr txBox="1"/>
          <p:nvPr>
            <p:ph idx="4294967295" type="body"/>
          </p:nvPr>
        </p:nvSpPr>
        <p:spPr>
          <a:xfrm>
            <a:off x="0" y="2201863"/>
            <a:ext cx="10058400" cy="4022725"/>
          </a:xfrm>
          <a:prstGeom prst="rect">
            <a:avLst/>
          </a:prstGeom>
          <a:noFill/>
          <a:ln>
            <a:noFill/>
          </a:ln>
        </p:spPr>
        <p:txBody>
          <a:bodyPr anchorCtr="0" anchor="t" bIns="45700" lIns="0" spcFirstLastPara="1" rIns="0" wrap="square" tIns="45700">
            <a:normAutofit/>
          </a:bodyPr>
          <a:lstStyle/>
          <a:p>
            <a:pPr indent="-120650" lvl="0" marL="91413" rtl="0" algn="l">
              <a:lnSpc>
                <a:spcPct val="90000"/>
              </a:lnSpc>
              <a:spcBef>
                <a:spcPts val="0"/>
              </a:spcBef>
              <a:spcAft>
                <a:spcPts val="0"/>
              </a:spcAft>
              <a:buSzPts val="1900"/>
              <a:buChar char=" "/>
            </a:pPr>
            <a:r>
              <a:rPr b="1" lang="en-US">
                <a:latin typeface="Arial Rounded"/>
                <a:ea typeface="Arial Rounded"/>
                <a:cs typeface="Arial Rounded"/>
                <a:sym typeface="Arial Rounded"/>
              </a:rPr>
              <a:t>Identify the factors affecting an individual’s choice of occupation (wage and non-wage factors)</a:t>
            </a:r>
            <a:endParaRPr/>
          </a:p>
          <a:p>
            <a:pPr indent="-120650" lvl="0" marL="91413" rtl="0" algn="l">
              <a:lnSpc>
                <a:spcPct val="90000"/>
              </a:lnSpc>
              <a:spcBef>
                <a:spcPts val="1400"/>
              </a:spcBef>
              <a:spcAft>
                <a:spcPts val="0"/>
              </a:spcAft>
              <a:buSzPts val="1900"/>
              <a:buChar char=" "/>
            </a:pPr>
            <a:r>
              <a:rPr b="1" lang="en-US">
                <a:latin typeface="Arial Rounded"/>
                <a:ea typeface="Arial Rounded"/>
                <a:cs typeface="Arial Rounded"/>
                <a:sym typeface="Arial Rounded"/>
              </a:rPr>
              <a:t>Describe the likely changes in earnings over time for an individual</a:t>
            </a:r>
            <a:endParaRPr/>
          </a:p>
          <a:p>
            <a:pPr indent="-120650" lvl="0" marL="91413" rtl="0" algn="l">
              <a:lnSpc>
                <a:spcPct val="90000"/>
              </a:lnSpc>
              <a:spcBef>
                <a:spcPts val="1400"/>
              </a:spcBef>
              <a:spcAft>
                <a:spcPts val="0"/>
              </a:spcAft>
              <a:buSzPts val="1900"/>
              <a:buChar char=" "/>
            </a:pPr>
            <a:r>
              <a:rPr b="1" lang="en-US">
                <a:latin typeface="Arial Rounded"/>
                <a:ea typeface="Arial Rounded"/>
                <a:cs typeface="Arial Rounded"/>
                <a:sym typeface="Arial Rounded"/>
              </a:rPr>
              <a:t>Describe the differences in earnings between different groups of workers</a:t>
            </a:r>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Image" id="345" name="Google Shape;345;p37"/>
          <p:cNvPicPr preferRelativeResize="0"/>
          <p:nvPr/>
        </p:nvPicPr>
        <p:blipFill rotWithShape="1">
          <a:blip r:embed="rId3">
            <a:alphaModFix/>
          </a:blip>
          <a:srcRect b="0" l="0" r="0" t="0"/>
          <a:stretch/>
        </p:blipFill>
        <p:spPr>
          <a:xfrm>
            <a:off x="357577" y="0"/>
            <a:ext cx="6420910" cy="5853729"/>
          </a:xfrm>
          <a:prstGeom prst="rect">
            <a:avLst/>
          </a:prstGeom>
          <a:noFill/>
          <a:ln>
            <a:noFill/>
          </a:ln>
        </p:spPr>
      </p:pic>
      <p:sp>
        <p:nvSpPr>
          <p:cNvPr id="346" name="Google Shape;346;p37"/>
          <p:cNvSpPr txBox="1"/>
          <p:nvPr/>
        </p:nvSpPr>
        <p:spPr>
          <a:xfrm>
            <a:off x="8242972" y="190980"/>
            <a:ext cx="2550923" cy="1015663"/>
          </a:xfrm>
          <a:prstGeom prst="rect">
            <a:avLst/>
          </a:prstGeom>
          <a:solidFill>
            <a:srgbClr val="BEEEFD"/>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500">
                <a:solidFill>
                  <a:srgbClr val="111111"/>
                </a:solidFill>
                <a:latin typeface="Arial"/>
                <a:ea typeface="Arial"/>
                <a:cs typeface="Arial"/>
                <a:sym typeface="Arial"/>
              </a:rPr>
              <a:t>Australia </a:t>
            </a:r>
            <a:endParaRPr/>
          </a:p>
          <a:p>
            <a:pPr indent="0" lvl="0" marL="0" marR="0" rtl="0" algn="l">
              <a:spcBef>
                <a:spcPts val="0"/>
              </a:spcBef>
              <a:spcAft>
                <a:spcPts val="0"/>
              </a:spcAft>
              <a:buNone/>
            </a:pPr>
            <a:r>
              <a:rPr lang="en-US" sz="1500">
                <a:solidFill>
                  <a:srgbClr val="111111"/>
                </a:solidFill>
                <a:latin typeface="Arial"/>
                <a:ea typeface="Arial"/>
                <a:cs typeface="Arial"/>
                <a:sym typeface="Arial"/>
              </a:rPr>
              <a:t>The new hourly minimum rate of $18.93 will take effect from July 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descr="Image" id="351" name="Google Shape;351;p38"/>
          <p:cNvPicPr preferRelativeResize="0"/>
          <p:nvPr/>
        </p:nvPicPr>
        <p:blipFill rotWithShape="1">
          <a:blip r:embed="rId3">
            <a:alphaModFix/>
          </a:blip>
          <a:srcRect b="0" l="0" r="0" t="0"/>
          <a:stretch/>
        </p:blipFill>
        <p:spPr>
          <a:xfrm>
            <a:off x="156620" y="29817"/>
            <a:ext cx="4663857"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Image" id="356" name="Google Shape;356;p39"/>
          <p:cNvPicPr preferRelativeResize="0"/>
          <p:nvPr/>
        </p:nvPicPr>
        <p:blipFill rotWithShape="1">
          <a:blip r:embed="rId3">
            <a:alphaModFix/>
          </a:blip>
          <a:srcRect b="0" l="0" r="0" t="0"/>
          <a:stretch/>
        </p:blipFill>
        <p:spPr>
          <a:xfrm>
            <a:off x="3556000" y="889000"/>
            <a:ext cx="5080000" cy="508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0"/>
          <p:cNvSpPr/>
          <p:nvPr/>
        </p:nvSpPr>
        <p:spPr>
          <a:xfrm>
            <a:off x="2517586" y="715963"/>
            <a:ext cx="7010401" cy="5334001"/>
          </a:xfrm>
          <a:prstGeom prst="rect">
            <a:avLst/>
          </a:prstGeom>
          <a:gradFill>
            <a:gsLst>
              <a:gs pos="0">
                <a:srgbClr val="003366"/>
              </a:gs>
              <a:gs pos="100000">
                <a:srgbClr val="00182F"/>
              </a:gs>
            </a:gsLst>
            <a:path path="circle">
              <a:fillToRect r="100%" t="100%"/>
            </a:path>
            <a:tileRect b="-100%" l="-100%"/>
          </a:gra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40"/>
          <p:cNvSpPr txBox="1"/>
          <p:nvPr/>
        </p:nvSpPr>
        <p:spPr>
          <a:xfrm>
            <a:off x="1524000" y="700725"/>
            <a:ext cx="1085701" cy="667941"/>
          </a:xfrm>
          <a:prstGeom prst="rect">
            <a:avLst/>
          </a:prstGeom>
          <a:noFill/>
          <a:ln>
            <a:noFill/>
          </a:ln>
        </p:spPr>
        <p:txBody>
          <a:bodyPr anchorCtr="0" anchor="t" bIns="46025" lIns="46025" spcFirstLastPara="1" rIns="46025" wrap="square" tIns="46025">
            <a:spAutoFit/>
          </a:bodyPr>
          <a:lstStyle/>
          <a:p>
            <a:pPr indent="0" lvl="0" marL="0" marR="0" rtl="0" algn="l">
              <a:spcBef>
                <a:spcPts val="0"/>
              </a:spcBef>
              <a:spcAft>
                <a:spcPts val="0"/>
              </a:spcAft>
              <a:buNone/>
            </a:pPr>
            <a:r>
              <a:rPr b="1" i="1" lang="en-US" sz="2000">
                <a:solidFill>
                  <a:srgbClr val="FFFFFF"/>
                </a:solidFill>
                <a:latin typeface="Arial"/>
                <a:ea typeface="Arial"/>
                <a:cs typeface="Arial"/>
                <a:sym typeface="Arial"/>
              </a:rPr>
              <a:t>wage</a:t>
            </a:r>
            <a:endParaRPr/>
          </a:p>
          <a:p>
            <a:pPr indent="0" lvl="0" marL="0" marR="0" rtl="0" algn="l">
              <a:spcBef>
                <a:spcPts val="0"/>
              </a:spcBef>
              <a:spcAft>
                <a:spcPts val="0"/>
              </a:spcAft>
              <a:buNone/>
            </a:pPr>
            <a:r>
              <a:rPr b="1" i="1" lang="en-US" sz="2000">
                <a:solidFill>
                  <a:srgbClr val="FFFFFF"/>
                </a:solidFill>
                <a:latin typeface="Arial"/>
                <a:ea typeface="Arial"/>
                <a:cs typeface="Arial"/>
                <a:sym typeface="Arial"/>
              </a:rPr>
              <a:t>rate </a:t>
            </a:r>
            <a:endParaRPr/>
          </a:p>
        </p:txBody>
      </p:sp>
      <p:sp>
        <p:nvSpPr>
          <p:cNvPr id="363" name="Google Shape;363;p40"/>
          <p:cNvSpPr txBox="1"/>
          <p:nvPr/>
        </p:nvSpPr>
        <p:spPr>
          <a:xfrm>
            <a:off x="8305164" y="6034725"/>
            <a:ext cx="2462213" cy="375841"/>
          </a:xfrm>
          <a:prstGeom prst="rect">
            <a:avLst/>
          </a:prstGeom>
          <a:noFill/>
          <a:ln>
            <a:noFill/>
          </a:ln>
        </p:spPr>
        <p:txBody>
          <a:bodyPr anchorCtr="0" anchor="t" bIns="46025" lIns="46025" spcFirstLastPara="1" rIns="46025" wrap="square" tIns="46025">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Quantity of labour</a:t>
            </a:r>
            <a:r>
              <a:rPr b="1" lang="en-US" sz="2000">
                <a:solidFill>
                  <a:srgbClr val="FFFFFF"/>
                </a:solidFill>
                <a:latin typeface="Arial"/>
                <a:ea typeface="Arial"/>
                <a:cs typeface="Arial"/>
                <a:sym typeface="Arial"/>
              </a:rPr>
              <a:t> </a:t>
            </a:r>
            <a:endParaRPr/>
          </a:p>
        </p:txBody>
      </p:sp>
      <p:sp>
        <p:nvSpPr>
          <p:cNvPr id="364" name="Google Shape;364;p40"/>
          <p:cNvSpPr txBox="1"/>
          <p:nvPr/>
        </p:nvSpPr>
        <p:spPr>
          <a:xfrm>
            <a:off x="2193925" y="6049962"/>
            <a:ext cx="381000" cy="375841"/>
          </a:xfrm>
          <a:prstGeom prst="rect">
            <a:avLst/>
          </a:prstGeom>
          <a:noFill/>
          <a:ln>
            <a:noFill/>
          </a:ln>
        </p:spPr>
        <p:txBody>
          <a:bodyPr anchorCtr="0" anchor="t" bIns="46025" lIns="46025" spcFirstLastPara="1" rIns="46025" wrap="square" tIns="46025">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O</a:t>
            </a:r>
            <a:endParaRPr/>
          </a:p>
        </p:txBody>
      </p:sp>
      <p:cxnSp>
        <p:nvCxnSpPr>
          <p:cNvPr id="365" name="Google Shape;365;p40"/>
          <p:cNvCxnSpPr/>
          <p:nvPr/>
        </p:nvCxnSpPr>
        <p:spPr>
          <a:xfrm flipH="1" rot="10800000">
            <a:off x="2971799" y="1295402"/>
            <a:ext cx="5410201" cy="4190999"/>
          </a:xfrm>
          <a:prstGeom prst="straightConnector1">
            <a:avLst/>
          </a:prstGeom>
          <a:noFill/>
          <a:ln cap="flat" cmpd="sng" w="38100">
            <a:solidFill>
              <a:srgbClr val="FFFFFF"/>
            </a:solidFill>
            <a:prstDash val="solid"/>
            <a:round/>
            <a:headEnd len="sm" w="sm" type="none"/>
            <a:tailEnd len="sm" w="sm" type="none"/>
          </a:ln>
        </p:spPr>
      </p:cxnSp>
      <p:cxnSp>
        <p:nvCxnSpPr>
          <p:cNvPr id="366" name="Google Shape;366;p40"/>
          <p:cNvCxnSpPr/>
          <p:nvPr/>
        </p:nvCxnSpPr>
        <p:spPr>
          <a:xfrm>
            <a:off x="3124199" y="1600200"/>
            <a:ext cx="5562602" cy="3886200"/>
          </a:xfrm>
          <a:prstGeom prst="straightConnector1">
            <a:avLst/>
          </a:prstGeom>
          <a:noFill/>
          <a:ln cap="flat" cmpd="sng" w="38100">
            <a:solidFill>
              <a:srgbClr val="FFFFFF"/>
            </a:solidFill>
            <a:prstDash val="solid"/>
            <a:round/>
            <a:headEnd len="sm" w="sm" type="none"/>
            <a:tailEnd len="sm" w="sm" type="none"/>
          </a:ln>
        </p:spPr>
      </p:cxnSp>
      <p:cxnSp>
        <p:nvCxnSpPr>
          <p:cNvPr id="367" name="Google Shape;367;p40"/>
          <p:cNvCxnSpPr/>
          <p:nvPr/>
        </p:nvCxnSpPr>
        <p:spPr>
          <a:xfrm>
            <a:off x="2590799" y="2152650"/>
            <a:ext cx="6224590" cy="0"/>
          </a:xfrm>
          <a:prstGeom prst="straightConnector1">
            <a:avLst/>
          </a:prstGeom>
          <a:noFill/>
          <a:ln cap="flat" cmpd="sng" w="28575">
            <a:solidFill>
              <a:srgbClr val="BA6906"/>
            </a:solidFill>
            <a:prstDash val="solid"/>
            <a:round/>
            <a:headEnd len="sm" w="sm" type="none"/>
            <a:tailEnd len="sm" w="sm" type="none"/>
          </a:ln>
        </p:spPr>
      </p:cxnSp>
      <p:cxnSp>
        <p:nvCxnSpPr>
          <p:cNvPr id="368" name="Google Shape;368;p40"/>
          <p:cNvCxnSpPr/>
          <p:nvPr/>
        </p:nvCxnSpPr>
        <p:spPr>
          <a:xfrm rot="10800000">
            <a:off x="2590799" y="3396932"/>
            <a:ext cx="3048001" cy="1"/>
          </a:xfrm>
          <a:prstGeom prst="straightConnector1">
            <a:avLst/>
          </a:prstGeom>
          <a:noFill/>
          <a:ln cap="flat" cmpd="sng" w="12700">
            <a:solidFill>
              <a:srgbClr val="E3DED1"/>
            </a:solidFill>
            <a:prstDash val="dash"/>
            <a:round/>
            <a:headEnd len="sm" w="sm" type="none"/>
            <a:tailEnd len="sm" w="sm" type="none"/>
          </a:ln>
        </p:spPr>
      </p:cxnSp>
      <p:cxnSp>
        <p:nvCxnSpPr>
          <p:cNvPr id="369" name="Google Shape;369;p40"/>
          <p:cNvCxnSpPr/>
          <p:nvPr/>
        </p:nvCxnSpPr>
        <p:spPr>
          <a:xfrm>
            <a:off x="2590800" y="5943600"/>
            <a:ext cx="7010400" cy="0"/>
          </a:xfrm>
          <a:prstGeom prst="straightConnector1">
            <a:avLst/>
          </a:prstGeom>
          <a:noFill/>
          <a:ln cap="flat" cmpd="sng" w="25400">
            <a:solidFill>
              <a:srgbClr val="FFFFFF"/>
            </a:solidFill>
            <a:prstDash val="solid"/>
            <a:round/>
            <a:headEnd len="sm" w="sm" type="none"/>
            <a:tailEnd len="med" w="med" type="stealth"/>
          </a:ln>
        </p:spPr>
      </p:cxnSp>
      <p:cxnSp>
        <p:nvCxnSpPr>
          <p:cNvPr id="370" name="Google Shape;370;p40"/>
          <p:cNvCxnSpPr/>
          <p:nvPr/>
        </p:nvCxnSpPr>
        <p:spPr>
          <a:xfrm flipH="1">
            <a:off x="2590800" y="609601"/>
            <a:ext cx="1" cy="5334001"/>
          </a:xfrm>
          <a:prstGeom prst="straightConnector1">
            <a:avLst/>
          </a:prstGeom>
          <a:noFill/>
          <a:ln cap="flat" cmpd="sng" w="25400">
            <a:solidFill>
              <a:srgbClr val="FFFFFF"/>
            </a:solidFill>
            <a:prstDash val="solid"/>
            <a:round/>
            <a:headEnd len="med" w="med" type="stealth"/>
            <a:tailEnd len="sm" w="sm" type="none"/>
          </a:ln>
        </p:spPr>
      </p:cxnSp>
      <p:sp>
        <p:nvSpPr>
          <p:cNvPr id="371" name="Google Shape;371;p40"/>
          <p:cNvSpPr txBox="1"/>
          <p:nvPr/>
        </p:nvSpPr>
        <p:spPr>
          <a:xfrm>
            <a:off x="2024696" y="3133726"/>
            <a:ext cx="589905" cy="495592"/>
          </a:xfrm>
          <a:prstGeom prst="rect">
            <a:avLst/>
          </a:prstGeom>
          <a:noFill/>
          <a:ln>
            <a:noFill/>
          </a:ln>
        </p:spPr>
        <p:txBody>
          <a:bodyPr anchorCtr="0" anchor="t" bIns="46025" lIns="46025" spcFirstLastPara="1" rIns="46025" wrap="square" tIns="46025">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W</a:t>
            </a:r>
            <a:r>
              <a:rPr baseline="-25000" i="0" lang="en-US" sz="2400">
                <a:solidFill>
                  <a:schemeClr val="dk1"/>
                </a:solidFill>
                <a:latin typeface="Arial"/>
                <a:ea typeface="Arial"/>
                <a:cs typeface="Arial"/>
                <a:sym typeface="Arial"/>
              </a:rPr>
              <a:t>e</a:t>
            </a:r>
            <a:endParaRPr/>
          </a:p>
        </p:txBody>
      </p:sp>
      <p:sp>
        <p:nvSpPr>
          <p:cNvPr id="372" name="Google Shape;372;p40"/>
          <p:cNvSpPr txBox="1"/>
          <p:nvPr/>
        </p:nvSpPr>
        <p:spPr>
          <a:xfrm>
            <a:off x="1994824" y="1901825"/>
            <a:ext cx="596319" cy="351272"/>
          </a:xfrm>
          <a:prstGeom prst="rect">
            <a:avLst/>
          </a:prstGeom>
          <a:noFill/>
          <a:ln>
            <a:noFill/>
          </a:ln>
        </p:spPr>
        <p:txBody>
          <a:bodyPr anchorCtr="0" anchor="t" bIns="46025" lIns="46025" spcFirstLastPara="1" rIns="46025" wrap="square" tIns="46025">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Wm</a:t>
            </a:r>
            <a:endParaRPr/>
          </a:p>
        </p:txBody>
      </p:sp>
      <p:grpSp>
        <p:nvGrpSpPr>
          <p:cNvPr id="373" name="Google Shape;373;p40"/>
          <p:cNvGrpSpPr/>
          <p:nvPr/>
        </p:nvGrpSpPr>
        <p:grpSpPr>
          <a:xfrm>
            <a:off x="3627437" y="2133599"/>
            <a:ext cx="533401" cy="4343525"/>
            <a:chOff x="0" y="0"/>
            <a:chExt cx="533400" cy="4343523"/>
          </a:xfrm>
        </p:grpSpPr>
        <p:cxnSp>
          <p:nvCxnSpPr>
            <p:cNvPr id="374" name="Google Shape;374;p40"/>
            <p:cNvCxnSpPr/>
            <p:nvPr/>
          </p:nvCxnSpPr>
          <p:spPr>
            <a:xfrm flipH="1">
              <a:off x="258762" y="0"/>
              <a:ext cx="1" cy="3809818"/>
            </a:xfrm>
            <a:prstGeom prst="straightConnector1">
              <a:avLst/>
            </a:prstGeom>
            <a:noFill/>
            <a:ln cap="flat" cmpd="sng" w="12700">
              <a:solidFill>
                <a:srgbClr val="BA6906"/>
              </a:solidFill>
              <a:prstDash val="dash"/>
              <a:round/>
              <a:headEnd len="sm" w="sm" type="none"/>
              <a:tailEnd len="sm" w="sm" type="none"/>
            </a:ln>
          </p:spPr>
        </p:cxnSp>
        <p:sp>
          <p:nvSpPr>
            <p:cNvPr id="375" name="Google Shape;375;p40"/>
            <p:cNvSpPr txBox="1"/>
            <p:nvPr/>
          </p:nvSpPr>
          <p:spPr>
            <a:xfrm>
              <a:off x="0" y="3847931"/>
              <a:ext cx="533400" cy="495592"/>
            </a:xfrm>
            <a:prstGeom prst="rect">
              <a:avLst/>
            </a:prstGeom>
            <a:noFill/>
            <a:ln>
              <a:noFill/>
            </a:ln>
          </p:spPr>
          <p:txBody>
            <a:bodyPr anchorCtr="0" anchor="t" bIns="46025" lIns="46025" spcFirstLastPara="1" rIns="46025" wrap="square" tIns="46025">
              <a:spAutoFit/>
            </a:bodyPr>
            <a:lstStyle/>
            <a:p>
              <a:pPr indent="0" lvl="0" marL="0" marR="0" rtl="0" algn="ctr">
                <a:spcBef>
                  <a:spcPts val="0"/>
                </a:spcBef>
                <a:spcAft>
                  <a:spcPts val="0"/>
                </a:spcAft>
                <a:buNone/>
              </a:pPr>
              <a:r>
                <a:rPr i="1" lang="en-US" sz="2400">
                  <a:solidFill>
                    <a:schemeClr val="dk1"/>
                  </a:solidFill>
                  <a:latin typeface="Arial"/>
                  <a:ea typeface="Arial"/>
                  <a:cs typeface="Arial"/>
                  <a:sym typeface="Arial"/>
                </a:rPr>
                <a:t>Q</a:t>
              </a:r>
              <a:r>
                <a:rPr baseline="-25000" i="0" lang="en-US" sz="2400">
                  <a:solidFill>
                    <a:schemeClr val="dk1"/>
                  </a:solidFill>
                  <a:latin typeface="Arial"/>
                  <a:ea typeface="Arial"/>
                  <a:cs typeface="Arial"/>
                  <a:sym typeface="Arial"/>
                </a:rPr>
                <a:t>d</a:t>
              </a:r>
              <a:endParaRPr/>
            </a:p>
          </p:txBody>
        </p:sp>
      </p:grpSp>
      <p:grpSp>
        <p:nvGrpSpPr>
          <p:cNvPr id="376" name="Google Shape;376;p40"/>
          <p:cNvGrpSpPr/>
          <p:nvPr/>
        </p:nvGrpSpPr>
        <p:grpSpPr>
          <a:xfrm>
            <a:off x="7029447" y="2133600"/>
            <a:ext cx="733426" cy="4354806"/>
            <a:chOff x="0" y="0"/>
            <a:chExt cx="733425" cy="4354804"/>
          </a:xfrm>
        </p:grpSpPr>
        <p:cxnSp>
          <p:nvCxnSpPr>
            <p:cNvPr id="377" name="Google Shape;377;p40"/>
            <p:cNvCxnSpPr/>
            <p:nvPr/>
          </p:nvCxnSpPr>
          <p:spPr>
            <a:xfrm flipH="1">
              <a:off x="258762" y="0"/>
              <a:ext cx="1" cy="3808413"/>
            </a:xfrm>
            <a:prstGeom prst="straightConnector1">
              <a:avLst/>
            </a:prstGeom>
            <a:noFill/>
            <a:ln cap="flat" cmpd="sng" w="12700">
              <a:solidFill>
                <a:srgbClr val="BA6906"/>
              </a:solidFill>
              <a:prstDash val="dash"/>
              <a:round/>
              <a:headEnd len="sm" w="sm" type="none"/>
              <a:tailEnd len="sm" w="sm" type="none"/>
            </a:ln>
          </p:spPr>
        </p:cxnSp>
        <p:sp>
          <p:nvSpPr>
            <p:cNvPr id="378" name="Google Shape;378;p40"/>
            <p:cNvSpPr txBox="1"/>
            <p:nvPr/>
          </p:nvSpPr>
          <p:spPr>
            <a:xfrm>
              <a:off x="0" y="3859212"/>
              <a:ext cx="733425" cy="495592"/>
            </a:xfrm>
            <a:prstGeom prst="rect">
              <a:avLst/>
            </a:prstGeom>
            <a:noFill/>
            <a:ln>
              <a:noFill/>
            </a:ln>
          </p:spPr>
          <p:txBody>
            <a:bodyPr anchorCtr="0" anchor="t" bIns="46025" lIns="46025" spcFirstLastPara="1" rIns="46025" wrap="square" tIns="46025">
              <a:spAutoFit/>
            </a:bodyPr>
            <a:lstStyle/>
            <a:p>
              <a:pPr indent="0" lvl="0" marL="0" marR="0" rtl="0" algn="ctr">
                <a:spcBef>
                  <a:spcPts val="0"/>
                </a:spcBef>
                <a:spcAft>
                  <a:spcPts val="0"/>
                </a:spcAft>
                <a:buNone/>
              </a:pPr>
              <a:r>
                <a:rPr i="1" lang="en-US" sz="2400">
                  <a:solidFill>
                    <a:schemeClr val="dk1"/>
                  </a:solidFill>
                  <a:latin typeface="Arial"/>
                  <a:ea typeface="Arial"/>
                  <a:cs typeface="Arial"/>
                  <a:sym typeface="Arial"/>
                </a:rPr>
                <a:t>Q </a:t>
              </a:r>
              <a:r>
                <a:rPr baseline="-25000" i="0" lang="en-US" sz="2400">
                  <a:solidFill>
                    <a:schemeClr val="dk1"/>
                  </a:solidFill>
                  <a:latin typeface="Arial"/>
                  <a:ea typeface="Arial"/>
                  <a:cs typeface="Arial"/>
                  <a:sym typeface="Arial"/>
                </a:rPr>
                <a:t>s</a:t>
              </a:r>
              <a:endParaRPr/>
            </a:p>
          </p:txBody>
        </p:sp>
      </p:grpSp>
      <p:sp>
        <p:nvSpPr>
          <p:cNvPr id="379" name="Google Shape;379;p40"/>
          <p:cNvSpPr txBox="1"/>
          <p:nvPr/>
        </p:nvSpPr>
        <p:spPr>
          <a:xfrm>
            <a:off x="7926289" y="881063"/>
            <a:ext cx="1679827" cy="793280"/>
          </a:xfrm>
          <a:prstGeom prst="rect">
            <a:avLst/>
          </a:prstGeom>
          <a:noFill/>
          <a:ln>
            <a:noFill/>
          </a:ln>
        </p:spPr>
        <p:txBody>
          <a:bodyPr anchorCtr="0" anchor="t" bIns="46025" lIns="46025" spcFirstLastPara="1" rIns="46025" wrap="square" tIns="46025">
            <a:spAutoFit/>
          </a:bodyPr>
          <a:lstStyle/>
          <a:p>
            <a:pPr indent="0" lvl="0" marL="0" marR="0" rtl="0" algn="ctr">
              <a:spcBef>
                <a:spcPts val="0"/>
              </a:spcBef>
              <a:spcAft>
                <a:spcPts val="0"/>
              </a:spcAft>
              <a:buNone/>
            </a:pPr>
            <a:r>
              <a:rPr b="1" i="1" lang="en-US" sz="2400">
                <a:solidFill>
                  <a:srgbClr val="E3DED1"/>
                </a:solidFill>
                <a:latin typeface="Arial"/>
                <a:ea typeface="Arial"/>
                <a:cs typeface="Arial"/>
                <a:sym typeface="Arial"/>
              </a:rPr>
              <a:t>S labour (workers)</a:t>
            </a:r>
            <a:endParaRPr/>
          </a:p>
        </p:txBody>
      </p:sp>
      <p:sp>
        <p:nvSpPr>
          <p:cNvPr id="380" name="Google Shape;380;p40"/>
          <p:cNvSpPr txBox="1"/>
          <p:nvPr/>
        </p:nvSpPr>
        <p:spPr>
          <a:xfrm>
            <a:off x="8343696" y="5026364"/>
            <a:ext cx="1433085" cy="793279"/>
          </a:xfrm>
          <a:prstGeom prst="rect">
            <a:avLst/>
          </a:prstGeom>
          <a:noFill/>
          <a:ln>
            <a:noFill/>
          </a:ln>
        </p:spPr>
        <p:txBody>
          <a:bodyPr anchorCtr="0" anchor="t" bIns="46025" lIns="46025" spcFirstLastPara="1" rIns="46025" wrap="square" tIns="46025">
            <a:spAutoFit/>
          </a:bodyPr>
          <a:lstStyle/>
          <a:p>
            <a:pPr indent="0" lvl="0" marL="0" marR="0" rtl="0" algn="ctr">
              <a:spcBef>
                <a:spcPts val="0"/>
              </a:spcBef>
              <a:spcAft>
                <a:spcPts val="0"/>
              </a:spcAft>
              <a:buNone/>
            </a:pPr>
            <a:r>
              <a:rPr b="1" i="1" lang="en-US" sz="2400">
                <a:solidFill>
                  <a:srgbClr val="E3DED1"/>
                </a:solidFill>
                <a:latin typeface="Arial"/>
                <a:ea typeface="Arial"/>
                <a:cs typeface="Arial"/>
                <a:sym typeface="Arial"/>
              </a:rPr>
              <a:t>D labour</a:t>
            </a:r>
            <a:endParaRPr/>
          </a:p>
          <a:p>
            <a:pPr indent="0" lvl="0" marL="0" marR="0" rtl="0" algn="ctr">
              <a:spcBef>
                <a:spcPts val="0"/>
              </a:spcBef>
              <a:spcAft>
                <a:spcPts val="0"/>
              </a:spcAft>
              <a:buNone/>
            </a:pPr>
            <a:r>
              <a:rPr b="1" i="1" lang="en-US" sz="2400">
                <a:solidFill>
                  <a:srgbClr val="E3DED1"/>
                </a:solidFill>
                <a:latin typeface="Arial"/>
                <a:ea typeface="Arial"/>
                <a:cs typeface="Arial"/>
                <a:sym typeface="Arial"/>
              </a:rPr>
              <a:t>(firms)</a:t>
            </a:r>
            <a:endParaRPr/>
          </a:p>
        </p:txBody>
      </p:sp>
      <p:sp>
        <p:nvSpPr>
          <p:cNvPr id="381" name="Google Shape;381;p40"/>
          <p:cNvSpPr/>
          <p:nvPr/>
        </p:nvSpPr>
        <p:spPr>
          <a:xfrm>
            <a:off x="3824287" y="2084388"/>
            <a:ext cx="127001" cy="127001"/>
          </a:xfrm>
          <a:prstGeom prst="ellipse">
            <a:avLst/>
          </a:prstGeom>
          <a:solidFill>
            <a:srgbClr val="66FF66"/>
          </a:solidFill>
          <a:ln cap="flat" cmpd="sng" w="25400">
            <a:solidFill>
              <a:srgbClr val="455F5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40"/>
          <p:cNvSpPr/>
          <p:nvPr/>
        </p:nvSpPr>
        <p:spPr>
          <a:xfrm>
            <a:off x="7224711" y="2092325"/>
            <a:ext cx="127001" cy="127000"/>
          </a:xfrm>
          <a:prstGeom prst="ellipse">
            <a:avLst/>
          </a:prstGeom>
          <a:solidFill>
            <a:srgbClr val="66FF66"/>
          </a:solidFill>
          <a:ln cap="flat" cmpd="sng" w="25400">
            <a:solidFill>
              <a:srgbClr val="455F5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40"/>
          <p:cNvSpPr/>
          <p:nvPr/>
        </p:nvSpPr>
        <p:spPr>
          <a:xfrm>
            <a:off x="5626100" y="3325812"/>
            <a:ext cx="127000" cy="127001"/>
          </a:xfrm>
          <a:prstGeom prst="ellipse">
            <a:avLst/>
          </a:prstGeom>
          <a:solidFill>
            <a:srgbClr val="99CCFF"/>
          </a:solidFill>
          <a:ln cap="flat" cmpd="sng" w="25400">
            <a:solidFill>
              <a:srgbClr val="455F5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4" name="Google Shape;384;p40"/>
          <p:cNvGrpSpPr/>
          <p:nvPr/>
        </p:nvGrpSpPr>
        <p:grpSpPr>
          <a:xfrm>
            <a:off x="3843337" y="1601790"/>
            <a:ext cx="3533776" cy="511153"/>
            <a:chOff x="0" y="0"/>
            <a:chExt cx="3533775" cy="511152"/>
          </a:xfrm>
        </p:grpSpPr>
        <p:cxnSp>
          <p:nvCxnSpPr>
            <p:cNvPr id="385" name="Google Shape;385;p40"/>
            <p:cNvCxnSpPr/>
            <p:nvPr/>
          </p:nvCxnSpPr>
          <p:spPr>
            <a:xfrm rot="10800000">
              <a:off x="52387" y="310306"/>
              <a:ext cx="1111251" cy="1"/>
            </a:xfrm>
            <a:prstGeom prst="straightConnector1">
              <a:avLst/>
            </a:prstGeom>
            <a:noFill/>
            <a:ln cap="flat" cmpd="sng" w="28575">
              <a:solidFill>
                <a:srgbClr val="6B9F25"/>
              </a:solidFill>
              <a:prstDash val="solid"/>
              <a:round/>
              <a:headEnd len="sm" w="sm" type="none"/>
              <a:tailEnd len="med" w="med" type="stealth"/>
            </a:ln>
          </p:spPr>
        </p:cxnSp>
        <p:cxnSp>
          <p:nvCxnSpPr>
            <p:cNvPr id="386" name="Google Shape;386;p40"/>
            <p:cNvCxnSpPr/>
            <p:nvPr/>
          </p:nvCxnSpPr>
          <p:spPr>
            <a:xfrm>
              <a:off x="2370137" y="301071"/>
              <a:ext cx="1079501" cy="1"/>
            </a:xfrm>
            <a:prstGeom prst="straightConnector1">
              <a:avLst/>
            </a:prstGeom>
            <a:noFill/>
            <a:ln cap="flat" cmpd="sng" w="28575">
              <a:solidFill>
                <a:srgbClr val="6B9F25"/>
              </a:solidFill>
              <a:prstDash val="solid"/>
              <a:round/>
              <a:headEnd len="sm" w="sm" type="none"/>
              <a:tailEnd len="med" w="med" type="stealth"/>
            </a:ln>
          </p:spPr>
        </p:cxnSp>
        <p:grpSp>
          <p:nvGrpSpPr>
            <p:cNvPr id="387" name="Google Shape;387;p40"/>
            <p:cNvGrpSpPr/>
            <p:nvPr/>
          </p:nvGrpSpPr>
          <p:grpSpPr>
            <a:xfrm>
              <a:off x="0" y="0"/>
              <a:ext cx="3533775" cy="511152"/>
              <a:chOff x="0" y="0"/>
              <a:chExt cx="3533775" cy="511151"/>
            </a:xfrm>
          </p:grpSpPr>
          <p:sp>
            <p:nvSpPr>
              <p:cNvPr id="388" name="Google Shape;388;p40"/>
              <p:cNvSpPr/>
              <p:nvPr/>
            </p:nvSpPr>
            <p:spPr>
              <a:xfrm>
                <a:off x="0" y="0"/>
                <a:ext cx="3533775" cy="461963"/>
              </a:xfrm>
              <a:prstGeom prst="rect">
                <a:avLst/>
              </a:prstGeom>
              <a:solidFill>
                <a:srgbClr val="003366"/>
              </a:solidFill>
              <a:ln cap="flat" cmpd="sng" w="28575">
                <a:solidFill>
                  <a:srgbClr val="6B9F25"/>
                </a:solidFill>
                <a:prstDash val="solid"/>
                <a:miter lim="800000"/>
                <a:headEnd len="sm" w="sm" type="none"/>
                <a:tailEnd len="sm" w="sm" type="none"/>
              </a:ln>
            </p:spPr>
            <p:txBody>
              <a:bodyPr anchorCtr="0" anchor="t"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40"/>
              <p:cNvSpPr txBox="1"/>
              <p:nvPr/>
            </p:nvSpPr>
            <p:spPr>
              <a:xfrm>
                <a:off x="0" y="0"/>
                <a:ext cx="3533775" cy="511151"/>
              </a:xfrm>
              <a:prstGeom prst="rect">
                <a:avLst/>
              </a:prstGeom>
              <a:noFill/>
              <a:ln>
                <a:noFill/>
              </a:ln>
            </p:spPr>
            <p:txBody>
              <a:bodyPr anchorCtr="0" anchor="t" bIns="46025" lIns="46025" spcFirstLastPara="1" rIns="46025" wrap="square" tIns="46025">
                <a:spAutoFit/>
              </a:bodyPr>
              <a:lstStyle/>
              <a:p>
                <a:pPr indent="0" lvl="0" marL="0" marR="0" rtl="0" algn="ctr">
                  <a:spcBef>
                    <a:spcPts val="0"/>
                  </a:spcBef>
                  <a:spcAft>
                    <a:spcPts val="0"/>
                  </a:spcAft>
                  <a:buNone/>
                </a:pPr>
                <a:r>
                  <a:rPr lang="en-US" sz="2400">
                    <a:solidFill>
                      <a:srgbClr val="BA6906"/>
                    </a:solidFill>
                    <a:latin typeface="Comic Sans MS"/>
                    <a:ea typeface="Comic Sans MS"/>
                    <a:cs typeface="Comic Sans MS"/>
                    <a:sym typeface="Comic Sans MS"/>
                  </a:rPr>
                  <a:t>excess supply of labour</a:t>
                </a:r>
                <a:endParaRPr/>
              </a:p>
            </p:txBody>
          </p:sp>
        </p:grpSp>
      </p:grpSp>
      <p:cxnSp>
        <p:nvCxnSpPr>
          <p:cNvPr id="390" name="Google Shape;390;p40"/>
          <p:cNvCxnSpPr/>
          <p:nvPr/>
        </p:nvCxnSpPr>
        <p:spPr>
          <a:xfrm flipH="1">
            <a:off x="5669279" y="3380423"/>
            <a:ext cx="15241" cy="2563178"/>
          </a:xfrm>
          <a:prstGeom prst="straightConnector1">
            <a:avLst/>
          </a:prstGeom>
          <a:noFill/>
          <a:ln cap="flat" cmpd="sng" w="12700">
            <a:solidFill>
              <a:srgbClr val="E3DED1"/>
            </a:solidFill>
            <a:prstDash val="dash"/>
            <a:round/>
            <a:headEnd len="sm" w="sm" type="none"/>
            <a:tailEnd len="sm" w="sm" type="none"/>
          </a:ln>
        </p:spPr>
      </p:cxnSp>
      <p:sp>
        <p:nvSpPr>
          <p:cNvPr id="391" name="Google Shape;391;p40"/>
          <p:cNvSpPr txBox="1"/>
          <p:nvPr/>
        </p:nvSpPr>
        <p:spPr>
          <a:xfrm>
            <a:off x="5484178" y="5983606"/>
            <a:ext cx="538609" cy="495592"/>
          </a:xfrm>
          <a:prstGeom prst="rect">
            <a:avLst/>
          </a:prstGeom>
          <a:noFill/>
          <a:ln>
            <a:noFill/>
          </a:ln>
        </p:spPr>
        <p:txBody>
          <a:bodyPr anchorCtr="0" anchor="t" bIns="46025" lIns="46025" spcFirstLastPara="1" rIns="46025" wrap="square" tIns="46025">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Q</a:t>
            </a:r>
            <a:r>
              <a:rPr baseline="-25000" i="0" lang="en-US" sz="2400">
                <a:solidFill>
                  <a:schemeClr val="dk1"/>
                </a:solidFill>
                <a:latin typeface="Arial"/>
                <a:ea typeface="Arial"/>
                <a:cs typeface="Arial"/>
                <a:sym typeface="Arial"/>
              </a:rPr>
              <a:t>e</a:t>
            </a:r>
            <a:endParaRPr/>
          </a:p>
        </p:txBody>
      </p:sp>
      <p:sp>
        <p:nvSpPr>
          <p:cNvPr id="392" name="Google Shape;392;p40"/>
          <p:cNvSpPr txBox="1"/>
          <p:nvPr/>
        </p:nvSpPr>
        <p:spPr>
          <a:xfrm>
            <a:off x="6583674" y="2987051"/>
            <a:ext cx="2895601" cy="1107153"/>
          </a:xfrm>
          <a:prstGeom prst="rect">
            <a:avLst/>
          </a:prstGeom>
          <a:noFill/>
          <a:ln>
            <a:noFill/>
          </a:ln>
        </p:spPr>
        <p:txBody>
          <a:bodyPr anchorCtr="0" anchor="t" bIns="45675" lIns="45675" spcFirstLastPara="1" rIns="45675" wrap="square" tIns="45675">
            <a:spAutoFit/>
          </a:bodyPr>
          <a:lstStyle/>
          <a:p>
            <a:pPr indent="0" lvl="0" marL="0" marR="0" rtl="0" algn="ctr">
              <a:spcBef>
                <a:spcPts val="0"/>
              </a:spcBef>
              <a:spcAft>
                <a:spcPts val="0"/>
              </a:spcAft>
              <a:buNone/>
            </a:pPr>
            <a:r>
              <a:rPr b="1" lang="en-US" sz="2400">
                <a:solidFill>
                  <a:srgbClr val="FFFFFF"/>
                </a:solidFill>
                <a:latin typeface="Times New Roman"/>
                <a:ea typeface="Times New Roman"/>
                <a:cs typeface="Times New Roman"/>
                <a:sym typeface="Times New Roman"/>
              </a:rPr>
              <a:t>labour market with no government intervention</a:t>
            </a:r>
            <a:endParaRPr/>
          </a:p>
        </p:txBody>
      </p:sp>
      <p:grpSp>
        <p:nvGrpSpPr>
          <p:cNvPr id="393" name="Google Shape;393;p40"/>
          <p:cNvGrpSpPr/>
          <p:nvPr/>
        </p:nvGrpSpPr>
        <p:grpSpPr>
          <a:xfrm>
            <a:off x="3749042" y="5120639"/>
            <a:ext cx="2346901" cy="553422"/>
            <a:chOff x="0" y="-1"/>
            <a:chExt cx="2346899" cy="553421"/>
          </a:xfrm>
        </p:grpSpPr>
        <p:cxnSp>
          <p:nvCxnSpPr>
            <p:cNvPr id="394" name="Google Shape;394;p40"/>
            <p:cNvCxnSpPr/>
            <p:nvPr/>
          </p:nvCxnSpPr>
          <p:spPr>
            <a:xfrm flipH="1">
              <a:off x="152399" y="-1"/>
              <a:ext cx="1722121" cy="15242"/>
            </a:xfrm>
            <a:prstGeom prst="straightConnector1">
              <a:avLst/>
            </a:prstGeom>
            <a:noFill/>
            <a:ln cap="flat" cmpd="sng" w="25400">
              <a:solidFill>
                <a:srgbClr val="FFFFFF"/>
              </a:solidFill>
              <a:prstDash val="solid"/>
              <a:round/>
              <a:headEnd len="sm" w="sm" type="none"/>
              <a:tailEnd len="med" w="med" type="stealth"/>
            </a:ln>
          </p:spPr>
        </p:cxnSp>
        <p:sp>
          <p:nvSpPr>
            <p:cNvPr id="395" name="Google Shape;395;p40"/>
            <p:cNvSpPr txBox="1"/>
            <p:nvPr/>
          </p:nvSpPr>
          <p:spPr>
            <a:xfrm>
              <a:off x="0" y="132068"/>
              <a:ext cx="2346899" cy="421352"/>
            </a:xfrm>
            <a:prstGeom prst="rect">
              <a:avLst/>
            </a:prstGeom>
            <a:noFill/>
            <a:ln>
              <a:noFill/>
            </a:ln>
          </p:spPr>
          <p:txBody>
            <a:bodyPr anchorCtr="0" anchor="t" bIns="45675" lIns="45675" spcFirstLastPara="1" rIns="45675" wrap="square" tIns="45675">
              <a:spAutoFit/>
            </a:bodyPr>
            <a:lstStyle/>
            <a:p>
              <a:pPr indent="0" lvl="0" marL="0" marR="0" rtl="0" algn="l">
                <a:spcBef>
                  <a:spcPts val="0"/>
                </a:spcBef>
                <a:spcAft>
                  <a:spcPts val="0"/>
                </a:spcAft>
                <a:buNone/>
              </a:pPr>
              <a:r>
                <a:rPr b="1" lang="en-US" sz="2400">
                  <a:solidFill>
                    <a:srgbClr val="FFFFFF"/>
                  </a:solidFill>
                  <a:latin typeface="Times New Roman"/>
                  <a:ea typeface="Times New Roman"/>
                  <a:cs typeface="Times New Roman"/>
                  <a:sym typeface="Times New Roman"/>
                </a:rPr>
                <a:t>↓ employment</a:t>
              </a:r>
              <a:endParaRPr/>
            </a:p>
          </p:txBody>
        </p:sp>
      </p:grpSp>
      <p:grpSp>
        <p:nvGrpSpPr>
          <p:cNvPr id="396" name="Google Shape;396;p40"/>
          <p:cNvGrpSpPr/>
          <p:nvPr/>
        </p:nvGrpSpPr>
        <p:grpSpPr>
          <a:xfrm>
            <a:off x="4251959" y="2164078"/>
            <a:ext cx="2956562" cy="436594"/>
            <a:chOff x="0" y="-1"/>
            <a:chExt cx="2956561" cy="436592"/>
          </a:xfrm>
        </p:grpSpPr>
        <p:sp>
          <p:nvSpPr>
            <p:cNvPr id="397" name="Google Shape;397;p40"/>
            <p:cNvSpPr txBox="1"/>
            <p:nvPr/>
          </p:nvSpPr>
          <p:spPr>
            <a:xfrm>
              <a:off x="243840" y="15238"/>
              <a:ext cx="2514601" cy="421353"/>
            </a:xfrm>
            <a:prstGeom prst="rect">
              <a:avLst/>
            </a:prstGeom>
            <a:noFill/>
            <a:ln>
              <a:noFill/>
            </a:ln>
          </p:spPr>
          <p:txBody>
            <a:bodyPr anchorCtr="0" anchor="t" bIns="45675" lIns="45675" spcFirstLastPara="1" rIns="45675" wrap="square" tIns="45675">
              <a:spAutoFit/>
            </a:bodyPr>
            <a:lstStyle/>
            <a:p>
              <a:pPr indent="0" lvl="0" marL="0" marR="0" rtl="0" algn="l">
                <a:spcBef>
                  <a:spcPts val="0"/>
                </a:spcBef>
                <a:spcAft>
                  <a:spcPts val="0"/>
                </a:spcAft>
                <a:buNone/>
              </a:pPr>
              <a:r>
                <a:rPr b="1" lang="en-US" sz="2400">
                  <a:solidFill>
                    <a:srgbClr val="FFFFFF"/>
                  </a:solidFill>
                  <a:latin typeface="Times New Roman"/>
                  <a:ea typeface="Times New Roman"/>
                  <a:cs typeface="Times New Roman"/>
                  <a:sym typeface="Times New Roman"/>
                </a:rPr>
                <a:t>↑unemployment</a:t>
              </a:r>
              <a:endParaRPr/>
            </a:p>
          </p:txBody>
        </p:sp>
        <p:cxnSp>
          <p:nvCxnSpPr>
            <p:cNvPr id="398" name="Google Shape;398;p40"/>
            <p:cNvCxnSpPr/>
            <p:nvPr/>
          </p:nvCxnSpPr>
          <p:spPr>
            <a:xfrm rot="10800000">
              <a:off x="0" y="-1"/>
              <a:ext cx="2956561" cy="15241"/>
            </a:xfrm>
            <a:prstGeom prst="straightConnector1">
              <a:avLst/>
            </a:prstGeom>
            <a:noFill/>
            <a:ln cap="flat" cmpd="sng" w="25400">
              <a:solidFill>
                <a:srgbClr val="FFFFFF"/>
              </a:solidFill>
              <a:prstDash val="solid"/>
              <a:round/>
              <a:headEnd len="med" w="med" type="stealth"/>
              <a:tailEnd len="med" w="med" type="stealth"/>
            </a:ln>
          </p:spPr>
        </p:cxnSp>
      </p:grpSp>
      <p:cxnSp>
        <p:nvCxnSpPr>
          <p:cNvPr id="399" name="Google Shape;399;p40"/>
          <p:cNvCxnSpPr/>
          <p:nvPr/>
        </p:nvCxnSpPr>
        <p:spPr>
          <a:xfrm rot="10800000">
            <a:off x="5880451" y="3410048"/>
            <a:ext cx="1230000" cy="146101"/>
          </a:xfrm>
          <a:prstGeom prst="straightConnector1">
            <a:avLst/>
          </a:prstGeom>
          <a:noFill/>
          <a:ln cap="flat" cmpd="sng" w="28575">
            <a:solidFill>
              <a:srgbClr val="FFFFFF"/>
            </a:solidFill>
            <a:prstDash val="solid"/>
            <a:round/>
            <a:headEnd len="sm" w="sm" type="none"/>
            <a:tailEnd len="med" w="med" type="triangle"/>
          </a:ln>
        </p:spPr>
      </p:cxnSp>
      <p:sp>
        <p:nvSpPr>
          <p:cNvPr id="400" name="Google Shape;400;p40"/>
          <p:cNvSpPr txBox="1"/>
          <p:nvPr/>
        </p:nvSpPr>
        <p:spPr>
          <a:xfrm>
            <a:off x="1774150" y="512774"/>
            <a:ext cx="840601" cy="716251"/>
          </a:xfrm>
          <a:prstGeom prst="rect">
            <a:avLst/>
          </a:prstGeom>
          <a:noFill/>
          <a:ln>
            <a:noFill/>
          </a:ln>
        </p:spPr>
        <p:txBody>
          <a:bodyPr anchorCtr="0" anchor="t" bIns="91400" lIns="91400" spcFirstLastPara="1" rIns="91400" wrap="square" tIns="914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Wage rate</a:t>
            </a:r>
            <a:endParaRPr/>
          </a:p>
        </p:txBody>
      </p:sp>
      <p:sp>
        <p:nvSpPr>
          <p:cNvPr id="401" name="Google Shape;401;p40"/>
          <p:cNvSpPr txBox="1"/>
          <p:nvPr/>
        </p:nvSpPr>
        <p:spPr>
          <a:xfrm>
            <a:off x="9348924" y="5943601"/>
            <a:ext cx="589801" cy="449551"/>
          </a:xfrm>
          <a:prstGeom prst="rect">
            <a:avLst/>
          </a:prstGeom>
          <a:noFill/>
          <a:ln>
            <a:noFill/>
          </a:ln>
        </p:spPr>
        <p:txBody>
          <a:bodyPr anchorCtr="0" anchor="t" bIns="91400" lIns="91400" spcFirstLastPara="1" rIns="91400" wrap="square" tIns="914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Q</a:t>
            </a:r>
            <a:endParaRPr/>
          </a:p>
        </p:txBody>
      </p:sp>
      <p:sp>
        <p:nvSpPr>
          <p:cNvPr id="402" name="Google Shape;402;p40"/>
          <p:cNvSpPr txBox="1"/>
          <p:nvPr/>
        </p:nvSpPr>
        <p:spPr>
          <a:xfrm>
            <a:off x="164283" y="388123"/>
            <a:ext cx="1902568" cy="75590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 Equilibrium  employment 0-Qe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Govn’t place minimum rate at Wm</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Will </a:t>
            </a: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Calibri"/>
                <a:ea typeface="Calibri"/>
                <a:cs typeface="Calibri"/>
                <a:sym typeface="Calibri"/>
              </a:rPr>
              <a:t>  cost firm</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4. </a:t>
            </a:r>
            <a:r>
              <a:rPr lang="en-US" sz="1800">
                <a:solidFill>
                  <a:schemeClr val="dk1"/>
                </a:solidFill>
                <a:latin typeface="Noto Sans Symbols"/>
                <a:ea typeface="Noto Sans Symbols"/>
                <a:cs typeface="Noto Sans Symbols"/>
                <a:sym typeface="Noto Sans Symbols"/>
              </a:rPr>
              <a:t>🡻 </a:t>
            </a:r>
            <a:r>
              <a:rPr lang="en-US" sz="1800">
                <a:solidFill>
                  <a:schemeClr val="dk1"/>
                </a:solidFill>
                <a:latin typeface="Calibri"/>
                <a:ea typeface="Calibri"/>
                <a:cs typeface="Calibri"/>
                <a:sym typeface="Calibri"/>
              </a:rPr>
              <a:t>Demand for employment to Qd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5. Causing people to be unemployed from Qd to Qe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6. High wages more people willing to work Qs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40"/>
          <p:cNvSpPr txBox="1"/>
          <p:nvPr/>
        </p:nvSpPr>
        <p:spPr>
          <a:xfrm>
            <a:off x="10056439" y="715964"/>
            <a:ext cx="1944217" cy="14249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7. Demand is at Qd  thus excess of workers at Qd -Qs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404" name="Google Shape;404;p40"/>
          <p:cNvSpPr txBox="1"/>
          <p:nvPr/>
        </p:nvSpPr>
        <p:spPr>
          <a:xfrm>
            <a:off x="2517586" y="-295"/>
            <a:ext cx="7775576" cy="562428"/>
          </a:xfrm>
          <a:prstGeom prst="rect">
            <a:avLst/>
          </a:prstGeom>
          <a:noFill/>
          <a:ln>
            <a:noFill/>
          </a:ln>
        </p:spPr>
        <p:txBody>
          <a:bodyPr anchorCtr="0" anchor="b" bIns="45700" lIns="45700" spcFirstLastPara="1" rIns="45700" wrap="square" tIns="45700">
            <a:normAutofit/>
          </a:bodyPr>
          <a:lstStyle/>
          <a:p>
            <a:pPr indent="0" lvl="0" marL="0" marR="0" rtl="0" algn="l">
              <a:lnSpc>
                <a:spcPct val="85000"/>
              </a:lnSpc>
              <a:spcBef>
                <a:spcPts val="0"/>
              </a:spcBef>
              <a:spcAft>
                <a:spcPts val="0"/>
              </a:spcAft>
              <a:buNone/>
            </a:pPr>
            <a:r>
              <a:rPr b="1" lang="en-US" sz="3348">
                <a:solidFill>
                  <a:srgbClr val="005037"/>
                </a:solidFill>
                <a:latin typeface="Arial"/>
                <a:ea typeface="Arial"/>
                <a:cs typeface="Arial"/>
                <a:sym typeface="Arial"/>
              </a:rPr>
              <a:t> Minimum wage legislation</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92"/>
                                        </p:tgtEl>
                                      </p:cBhvr>
                                    </p:animEffect>
                                    <p:set>
                                      <p:cBhvr>
                                        <p:cTn dur="1" fill="hold">
                                          <p:stCondLst>
                                            <p:cond delay="500"/>
                                          </p:stCondLst>
                                        </p:cTn>
                                        <p:tgtEl>
                                          <p:spTgt spid="392"/>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1000"/>
                                        <p:tgtEl>
                                          <p:spTgt spid="399"/>
                                        </p:tgtEl>
                                      </p:cBhvr>
                                    </p:animEffect>
                                    <p:set>
                                      <p:cBhvr>
                                        <p:cTn dur="1" fill="hold">
                                          <p:stCondLst>
                                            <p:cond delay="1000"/>
                                          </p:stCondLst>
                                        </p:cTn>
                                        <p:tgtEl>
                                          <p:spTgt spid="399"/>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graphicFrame>
        <p:nvGraphicFramePr>
          <p:cNvPr id="409" name="Google Shape;409;p41"/>
          <p:cNvGraphicFramePr/>
          <p:nvPr/>
        </p:nvGraphicFramePr>
        <p:xfrm>
          <a:off x="393700" y="228600"/>
          <a:ext cx="3000000" cy="3000000"/>
        </p:xfrm>
        <a:graphic>
          <a:graphicData uri="http://schemas.openxmlformats.org/drawingml/2006/table">
            <a:tbl>
              <a:tblPr>
                <a:noFill/>
                <a:tableStyleId>{85749B30-D91A-4D3B-8903-4CAF1F89C557}</a:tableStyleId>
              </a:tblPr>
              <a:tblGrid>
                <a:gridCol w="5652000"/>
                <a:gridCol w="5652000"/>
              </a:tblGrid>
              <a:tr h="147025">
                <a:tc>
                  <a:txBody>
                    <a:bodyPr/>
                    <a:lstStyle/>
                    <a:p>
                      <a:pPr indent="0" lvl="0" marL="0" marR="0" rtl="0" algn="l">
                        <a:spcBef>
                          <a:spcPts val="0"/>
                        </a:spcBef>
                        <a:spcAft>
                          <a:spcPts val="0"/>
                        </a:spcAft>
                        <a:buNone/>
                      </a:pPr>
                      <a:r>
                        <a:rPr b="1" lang="en-US" sz="1800" u="none" cap="none" strike="noStrike">
                          <a:solidFill>
                            <a:schemeClr val="dk1"/>
                          </a:solidFill>
                        </a:rPr>
                        <a:t>Advantage </a:t>
                      </a:r>
                      <a:endParaRPr/>
                    </a:p>
                  </a:txBody>
                  <a:tcPr marT="50625" marB="50625" marR="50625" marL="50625"/>
                </a:tc>
                <a:tc>
                  <a:txBody>
                    <a:bodyPr/>
                    <a:lstStyle/>
                    <a:p>
                      <a:pPr indent="0" lvl="0" marL="0" marR="0" rtl="0" algn="l">
                        <a:spcBef>
                          <a:spcPts val="0"/>
                        </a:spcBef>
                        <a:spcAft>
                          <a:spcPts val="0"/>
                        </a:spcAft>
                        <a:buNone/>
                      </a:pPr>
                      <a:r>
                        <a:rPr b="1" lang="en-US" sz="1800" u="none" cap="none" strike="noStrike">
                          <a:solidFill>
                            <a:schemeClr val="dk1"/>
                          </a:solidFill>
                        </a:rPr>
                        <a:t>Disadvantage</a:t>
                      </a:r>
                      <a:endParaRPr/>
                    </a:p>
                  </a:txBody>
                  <a:tcPr marT="50625" marB="50625" marR="50625" marL="50625"/>
                </a:tc>
              </a:tr>
              <a:tr h="2702800">
                <a:tc>
                  <a:txBody>
                    <a:bodyPr/>
                    <a:lstStyle/>
                    <a:p>
                      <a:pPr indent="0" lvl="0" marL="0" marR="0" rtl="0" algn="l">
                        <a:spcBef>
                          <a:spcPts val="0"/>
                        </a:spcBef>
                        <a:spcAft>
                          <a:spcPts val="0"/>
                        </a:spcAft>
                        <a:buNone/>
                      </a:pPr>
                      <a:r>
                        <a:rPr lang="en-US" sz="1800" u="none" cap="none" strike="noStrike"/>
                        <a:t>Workers receive a fair wage for an hour's work and are not exploited by employers.</a:t>
                      </a:r>
                      <a:endParaRPr/>
                    </a:p>
                  </a:txBody>
                  <a:tcPr marT="50625" marB="50625" marR="50625" marL="50625"/>
                </a:tc>
                <a:tc>
                  <a:txBody>
                    <a:bodyPr/>
                    <a:lstStyle/>
                    <a:p>
                      <a:pPr indent="0" lvl="0" marL="0" marR="0" rtl="0" algn="l">
                        <a:spcBef>
                          <a:spcPts val="0"/>
                        </a:spcBef>
                        <a:spcAft>
                          <a:spcPts val="0"/>
                        </a:spcAft>
                        <a:buNone/>
                      </a:pPr>
                      <a:r>
                        <a:rPr lang="en-US" sz="1800" u="none" cap="none" strike="noStrike"/>
                        <a:t>Blurs wage differential between lowest skilled workers &amp; others </a:t>
                      </a:r>
                      <a:endParaRPr/>
                    </a:p>
                    <a:p>
                      <a:pPr indent="0" lvl="0" marL="0" marR="0" rtl="0" algn="l">
                        <a:spcBef>
                          <a:spcPts val="0"/>
                        </a:spcBef>
                        <a:spcAft>
                          <a:spcPts val="0"/>
                        </a:spcAft>
                        <a:buNone/>
                      </a:pPr>
                      <a:r>
                        <a:rPr lang="en-US" sz="1800" u="none" cap="none" strike="noStrike"/>
                        <a:t>Workers who earn more than the minimum wage may request a higher wage rate to maintain the wage differential.  </a:t>
                      </a:r>
                      <a:endParaRPr/>
                    </a:p>
                    <a:p>
                      <a:pPr indent="0" lvl="0" marL="0" marR="0" rtl="0" algn="l">
                        <a:spcBef>
                          <a:spcPts val="0"/>
                        </a:spcBef>
                        <a:spcAft>
                          <a:spcPts val="0"/>
                        </a:spcAft>
                        <a:buNone/>
                      </a:pPr>
                      <a:r>
                        <a:rPr lang="en-US" sz="1800" u="none" cap="none" strike="noStrike"/>
                        <a:t>E.g. when cleaners in an office receive a pay rise (NMW) other office staff may ask for a wage increase to maintain the difference between cleaners. </a:t>
                      </a:r>
                      <a:endParaRPr/>
                    </a:p>
                    <a:p>
                      <a:pPr indent="0" lvl="0" marL="0" marR="0" rtl="0" algn="l">
                        <a:spcBef>
                          <a:spcPts val="0"/>
                        </a:spcBef>
                        <a:spcAft>
                          <a:spcPts val="0"/>
                        </a:spcAft>
                        <a:buNone/>
                      </a:pPr>
                      <a:r>
                        <a:rPr lang="en-US" sz="1800" u="none" cap="none" strike="noStrike"/>
                        <a:t>This causes  cost of labour to firm even larger</a:t>
                      </a:r>
                      <a:endParaRPr/>
                    </a:p>
                  </a:txBody>
                  <a:tcPr marT="50625" marB="50625" marR="50625" marL="50625"/>
                </a:tc>
              </a:tr>
              <a:tr h="1385125">
                <a:tc>
                  <a:txBody>
                    <a:bodyPr/>
                    <a:lstStyle/>
                    <a:p>
                      <a:pPr indent="0" lvl="0" marL="0" marR="0" rtl="0" algn="l">
                        <a:spcBef>
                          <a:spcPts val="0"/>
                        </a:spcBef>
                        <a:spcAft>
                          <a:spcPts val="0"/>
                        </a:spcAft>
                        <a:buNone/>
                      </a:pPr>
                      <a:r>
                        <a:rPr lang="en-US" sz="1800" u="none" cap="none" strike="noStrike"/>
                        <a:t>Unemployed people may have an incentive to work as the wage may be more attractive than relying on welfare payments</a:t>
                      </a:r>
                      <a:endParaRPr/>
                    </a:p>
                  </a:txBody>
                  <a:tcPr marT="50625" marB="50625" marR="50625" marL="50625"/>
                </a:tc>
                <a:tc>
                  <a:txBody>
                    <a:bodyPr/>
                    <a:lstStyle/>
                    <a:p>
                      <a:pPr indent="-285750" lvl="0" marL="285750" marR="0" rtl="0" algn="l">
                        <a:spcBef>
                          <a:spcPts val="0"/>
                        </a:spcBef>
                        <a:spcAft>
                          <a:spcPts val="0"/>
                        </a:spcAft>
                        <a:buClr>
                          <a:schemeClr val="dk1"/>
                        </a:buClr>
                        <a:buSzPts val="1800"/>
                        <a:buFont typeface="Arial"/>
                        <a:buChar char="•"/>
                      </a:pPr>
                      <a:r>
                        <a:rPr lang="en-US" sz="1800" u="none" cap="none" strike="noStrike"/>
                        <a:t>Results in increase unemployment due to higher wage rate (demand for labour will ⬇) </a:t>
                      </a:r>
                      <a:endParaRPr/>
                    </a:p>
                    <a:p>
                      <a:pPr indent="-285750" lvl="0" marL="285750" marR="0" rtl="0" algn="l">
                        <a:spcBef>
                          <a:spcPts val="0"/>
                        </a:spcBef>
                        <a:spcAft>
                          <a:spcPts val="0"/>
                        </a:spcAft>
                        <a:buClr>
                          <a:schemeClr val="dk1"/>
                        </a:buClr>
                        <a:buSzPts val="1800"/>
                        <a:buFont typeface="Arial"/>
                        <a:buChar char="•"/>
                      </a:pPr>
                      <a:r>
                        <a:rPr lang="en-US" sz="1800" u="none" cap="none" strike="noStrike"/>
                        <a:t>results in jobs moving to other areas or countries which allow lower-cost labour </a:t>
                      </a:r>
                      <a:endParaRPr/>
                    </a:p>
                    <a:p>
                      <a:pPr indent="-285750" lvl="0" marL="285750" marR="0" rtl="0" algn="l">
                        <a:spcBef>
                          <a:spcPts val="0"/>
                        </a:spcBef>
                        <a:spcAft>
                          <a:spcPts val="0"/>
                        </a:spcAft>
                        <a:buClr>
                          <a:schemeClr val="dk1"/>
                        </a:buClr>
                        <a:buSzPts val="1800"/>
                        <a:buFont typeface="Arial"/>
                        <a:buChar char="•"/>
                      </a:pPr>
                      <a:r>
                        <a:rPr lang="en-US" sz="1800" u="none" cap="none" strike="noStrike"/>
                        <a:t>Use of capital instead of labour </a:t>
                      </a:r>
                      <a:endParaRPr/>
                    </a:p>
                  </a:txBody>
                  <a:tcPr marT="50625" marB="50625" marR="50625" marL="50625"/>
                </a:tc>
              </a:tr>
              <a:tr h="1747450">
                <a:tc>
                  <a:txBody>
                    <a:bodyPr/>
                    <a:lstStyle/>
                    <a:p>
                      <a:pPr indent="0" lvl="0" marL="0" marR="0" rtl="0" algn="l">
                        <a:spcBef>
                          <a:spcPts val="0"/>
                        </a:spcBef>
                        <a:spcAft>
                          <a:spcPts val="0"/>
                        </a:spcAft>
                        <a:buNone/>
                      </a:pPr>
                      <a:r>
                        <a:rPr lang="en-US" sz="1800" u="none" cap="none" strike="noStrike"/>
                        <a:t>Low-income earners may have more money to spend and this may increase consumption in the economy, thus easing any fears that higher wages{costs of production} might cause unemployment</a:t>
                      </a:r>
                      <a:endParaRPr/>
                    </a:p>
                  </a:txBody>
                  <a:tcPr marT="50625" marB="50625" marR="50625" marL="50625"/>
                </a:tc>
                <a:tc>
                  <a:txBody>
                    <a:bodyPr/>
                    <a:lstStyle/>
                    <a:p>
                      <a:pPr indent="0" lvl="0" marL="0" marR="0" rtl="0" algn="l">
                        <a:spcBef>
                          <a:spcPts val="0"/>
                        </a:spcBef>
                        <a:spcAft>
                          <a:spcPts val="0"/>
                        </a:spcAft>
                        <a:buNone/>
                      </a:pPr>
                      <a:r>
                        <a:t/>
                      </a:r>
                      <a:endParaRPr sz="1799" u="none" cap="none" strike="noStrike"/>
                    </a:p>
                  </a:txBody>
                  <a:tcPr marT="50625" marB="50625" marR="50625" marL="50625"/>
                </a:tc>
              </a:tr>
            </a:tbl>
          </a:graphicData>
        </a:graphic>
      </p:graphicFrame>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nvSpPr>
        <p:spPr>
          <a:xfrm>
            <a:off x="222193" y="207975"/>
            <a:ext cx="11747614" cy="48920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Most supporters of the minimum wage are worker advocates.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First, workers who can cover the </a:t>
            </a:r>
            <a:r>
              <a:rPr lang="en-US" sz="1800" u="sng">
                <a:solidFill>
                  <a:schemeClr val="dk1"/>
                </a:solidFill>
                <a:latin typeface="Calibri"/>
                <a:ea typeface="Calibri"/>
                <a:cs typeface="Calibri"/>
                <a:sym typeface="Calibri"/>
                <a:hlinkClick r:id="rId3">
                  <a:extLst>
                    <a:ext uri="{A12FA001-AC4F-418D-AE19-62706E023703}">
                      <ahyp:hlinkClr val="tx"/>
                    </a:ext>
                  </a:extLst>
                </a:hlinkClick>
              </a:rPr>
              <a:t>cost of living</a:t>
            </a:r>
            <a:r>
              <a:rPr lang="en-US" sz="1800">
                <a:solidFill>
                  <a:schemeClr val="dk1"/>
                </a:solidFill>
                <a:latin typeface="Calibri"/>
                <a:ea typeface="Calibri"/>
                <a:cs typeface="Calibri"/>
                <a:sym typeface="Calibri"/>
              </a:rPr>
              <a:t> have better morale. They are more productive if they have a decent </a:t>
            </a:r>
            <a:r>
              <a:rPr lang="en-US" sz="1800" u="sng">
                <a:solidFill>
                  <a:schemeClr val="dk1"/>
                </a:solidFill>
                <a:latin typeface="Calibri"/>
                <a:ea typeface="Calibri"/>
                <a:cs typeface="Calibri"/>
                <a:sym typeface="Calibri"/>
                <a:hlinkClick r:id="rId4">
                  <a:extLst>
                    <a:ext uri="{A12FA001-AC4F-418D-AE19-62706E023703}">
                      <ahyp:hlinkClr val="tx"/>
                    </a:ext>
                  </a:extLst>
                </a:hlinkClick>
              </a:rPr>
              <a:t>standard of living</a:t>
            </a:r>
            <a:r>
              <a:rPr lang="en-US"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Second, it reduces </a:t>
            </a:r>
            <a:r>
              <a:rPr lang="en-US" sz="1800" u="sng">
                <a:solidFill>
                  <a:schemeClr val="dk1"/>
                </a:solidFill>
                <a:latin typeface="Calibri"/>
                <a:ea typeface="Calibri"/>
                <a:cs typeface="Calibri"/>
                <a:sym typeface="Calibri"/>
                <a:hlinkClick r:id="rId5">
                  <a:extLst>
                    <a:ext uri="{A12FA001-AC4F-418D-AE19-62706E023703}">
                      <ahyp:hlinkClr val="tx"/>
                    </a:ext>
                  </a:extLst>
                </a:hlinkClick>
              </a:rPr>
              <a:t>income inequality</a:t>
            </a:r>
            <a:r>
              <a:rPr lang="en-US" sz="1800">
                <a:solidFill>
                  <a:schemeClr val="dk1"/>
                </a:solidFill>
                <a:latin typeface="Calibri"/>
                <a:ea typeface="Calibri"/>
                <a:cs typeface="Calibri"/>
                <a:sym typeface="Calibri"/>
              </a:rPr>
              <a:t> while providing an incentive to work. The incentive makes it better for society than </a:t>
            </a:r>
            <a:r>
              <a:rPr lang="en-US" sz="1800" u="sng">
                <a:solidFill>
                  <a:schemeClr val="dk1"/>
                </a:solidFill>
                <a:latin typeface="Calibri"/>
                <a:ea typeface="Calibri"/>
                <a:cs typeface="Calibri"/>
                <a:sym typeface="Calibri"/>
                <a:hlinkClick r:id="rId6">
                  <a:extLst>
                    <a:ext uri="{A12FA001-AC4F-418D-AE19-62706E023703}">
                      <ahyp:hlinkClr val="tx"/>
                    </a:ext>
                  </a:extLst>
                </a:hlinkClick>
              </a:rPr>
              <a:t>welfare</a:t>
            </a:r>
            <a:r>
              <a:rPr lang="en-US" sz="1800">
                <a:solidFill>
                  <a:schemeClr val="dk1"/>
                </a:solidFill>
                <a:latin typeface="Calibri"/>
                <a:ea typeface="Calibri"/>
                <a:cs typeface="Calibri"/>
                <a:sym typeface="Calibri"/>
              </a:rPr>
              <a:t> or a </a:t>
            </a:r>
            <a:r>
              <a:rPr lang="en-US" sz="1800" u="sng">
                <a:solidFill>
                  <a:schemeClr val="dk1"/>
                </a:solidFill>
                <a:latin typeface="Calibri"/>
                <a:ea typeface="Calibri"/>
                <a:cs typeface="Calibri"/>
                <a:sym typeface="Calibri"/>
                <a:hlinkClick r:id="rId7">
                  <a:extLst>
                    <a:ext uri="{A12FA001-AC4F-418D-AE19-62706E023703}">
                      <ahyp:hlinkClr val="tx"/>
                    </a:ext>
                  </a:extLst>
                </a:hlinkClick>
              </a:rPr>
              <a:t>universal basic income</a:t>
            </a: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Third, a minimum wage spurs economic growth. It gives workers more money to spend. This increases </a:t>
            </a:r>
            <a:r>
              <a:rPr lang="en-US" sz="1800" u="sng">
                <a:solidFill>
                  <a:schemeClr val="dk1"/>
                </a:solidFill>
                <a:latin typeface="Calibri"/>
                <a:ea typeface="Calibri"/>
                <a:cs typeface="Calibri"/>
                <a:sym typeface="Calibri"/>
                <a:hlinkClick r:id="rId8">
                  <a:extLst>
                    <a:ext uri="{A12FA001-AC4F-418D-AE19-62706E023703}">
                      <ahyp:hlinkClr val="tx"/>
                    </a:ext>
                  </a:extLst>
                </a:hlinkClick>
              </a:rPr>
              <a:t>demand</a:t>
            </a:r>
            <a:r>
              <a:rPr lang="en-US" sz="1800">
                <a:solidFill>
                  <a:schemeClr val="dk1"/>
                </a:solidFill>
                <a:latin typeface="Calibri"/>
                <a:ea typeface="Calibri"/>
                <a:cs typeface="Calibri"/>
                <a:sym typeface="Calibri"/>
              </a:rPr>
              <a:t> and business revenue.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Fourth, workers who have more time and money can then invest in their education. This further increases their productivity. It improves the attractiveness of the country's labor pool. A more educated workforce increases innovation and the number of small businesses.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Fifth, minimum wage laws benefit individual businesses. Workers are less likely to leave to find a higher-paying job. This reduces turnover and expensive retraining costs.</a:t>
            </a:r>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3"/>
          <p:cNvSpPr txBox="1"/>
          <p:nvPr>
            <p:ph idx="4294967295" type="title"/>
          </p:nvPr>
        </p:nvSpPr>
        <p:spPr>
          <a:xfrm>
            <a:off x="0" y="138113"/>
            <a:ext cx="7775575" cy="7889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005037"/>
              </a:buClr>
              <a:buSzPts val="3600"/>
              <a:buFont typeface="Arial"/>
              <a:buNone/>
            </a:pPr>
            <a:r>
              <a:rPr b="1" lang="en-US" sz="3600">
                <a:solidFill>
                  <a:srgbClr val="005037"/>
                </a:solidFill>
                <a:latin typeface="Arial"/>
                <a:ea typeface="Arial"/>
                <a:cs typeface="Arial"/>
                <a:sym typeface="Arial"/>
              </a:rPr>
              <a:t> Other labour market interventions</a:t>
            </a:r>
            <a:endParaRPr/>
          </a:p>
        </p:txBody>
      </p:sp>
      <p:sp>
        <p:nvSpPr>
          <p:cNvPr id="420" name="Google Shape;420;p43"/>
          <p:cNvSpPr txBox="1"/>
          <p:nvPr/>
        </p:nvSpPr>
        <p:spPr>
          <a:xfrm>
            <a:off x="330200" y="1358900"/>
            <a:ext cx="10541000" cy="2897866"/>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900">
                <a:solidFill>
                  <a:schemeClr val="dk1"/>
                </a:solidFill>
                <a:latin typeface="Arial"/>
                <a:ea typeface="Arial"/>
                <a:cs typeface="Arial"/>
                <a:sym typeface="Arial"/>
              </a:rPr>
              <a:t>Governments may intervene in labour markets to:</a:t>
            </a:r>
            <a:endParaRPr sz="1800">
              <a:solidFill>
                <a:schemeClr val="dk1"/>
              </a:solidFill>
              <a:latin typeface="Times New Roman"/>
              <a:ea typeface="Times New Roman"/>
              <a:cs typeface="Times New Roman"/>
              <a:sym typeface="Times New Roman"/>
            </a:endParaRPr>
          </a:p>
          <a:p>
            <a:pPr indent="-120650" lvl="0" marL="0" marR="0" rtl="0" algn="l">
              <a:spcBef>
                <a:spcPts val="1100"/>
              </a:spcBef>
              <a:spcAft>
                <a:spcPts val="0"/>
              </a:spcAft>
              <a:buClr>
                <a:schemeClr val="dk1"/>
              </a:buClr>
              <a:buSzPts val="1900"/>
              <a:buFont typeface="Arial"/>
              <a:buChar char="•"/>
            </a:pPr>
            <a:r>
              <a:rPr lang="en-US" sz="1900">
                <a:solidFill>
                  <a:schemeClr val="dk1"/>
                </a:solidFill>
                <a:latin typeface="Arial"/>
                <a:ea typeface="Arial"/>
                <a:cs typeface="Arial"/>
                <a:sym typeface="Arial"/>
              </a:rPr>
              <a:t>protect the rights of employees and employers, </a:t>
            </a:r>
            <a:r>
              <a:rPr lang="en-US" sz="1900">
                <a:solidFill>
                  <a:schemeClr val="accent2"/>
                </a:solidFill>
                <a:latin typeface="Arial"/>
                <a:ea typeface="Arial"/>
                <a:cs typeface="Arial"/>
                <a:sym typeface="Arial"/>
              </a:rPr>
              <a:t>e.g. health and safety regulations, minimum rest periods</a:t>
            </a:r>
            <a:endParaRPr sz="1800">
              <a:solidFill>
                <a:schemeClr val="dk1"/>
              </a:solidFill>
              <a:latin typeface="Times New Roman"/>
              <a:ea typeface="Times New Roman"/>
              <a:cs typeface="Times New Roman"/>
              <a:sym typeface="Times New Roman"/>
            </a:endParaRPr>
          </a:p>
          <a:p>
            <a:pPr indent="-120650" lvl="0" marL="0" marR="0" rtl="0" algn="l">
              <a:spcBef>
                <a:spcPts val="1100"/>
              </a:spcBef>
              <a:spcAft>
                <a:spcPts val="0"/>
              </a:spcAft>
              <a:buClr>
                <a:schemeClr val="dk1"/>
              </a:buClr>
              <a:buSzPts val="1900"/>
              <a:buFont typeface="Arial"/>
              <a:buChar char="•"/>
            </a:pPr>
            <a:r>
              <a:rPr lang="en-US" sz="1900">
                <a:solidFill>
                  <a:schemeClr val="dk1"/>
                </a:solidFill>
                <a:latin typeface="Arial"/>
                <a:ea typeface="Arial"/>
                <a:cs typeface="Arial"/>
                <a:sym typeface="Arial"/>
              </a:rPr>
              <a:t>outlaw and regulate restrictive practices that may be used by powerful trade unions and major employers, </a:t>
            </a:r>
            <a:r>
              <a:rPr lang="en-US" sz="1900">
                <a:solidFill>
                  <a:schemeClr val="accent2"/>
                </a:solidFill>
                <a:latin typeface="Arial"/>
                <a:ea typeface="Arial"/>
                <a:cs typeface="Arial"/>
                <a:sym typeface="Arial"/>
              </a:rPr>
              <a:t>e.g. outlawing strikes by trade unions</a:t>
            </a:r>
            <a:endParaRPr sz="1800">
              <a:solidFill>
                <a:schemeClr val="dk1"/>
              </a:solidFill>
              <a:latin typeface="Times New Roman"/>
              <a:ea typeface="Times New Roman"/>
              <a:cs typeface="Times New Roman"/>
              <a:sym typeface="Times New Roman"/>
            </a:endParaRPr>
          </a:p>
          <a:p>
            <a:pPr indent="-120650" lvl="0" marL="0" marR="0" rtl="0" algn="l">
              <a:spcBef>
                <a:spcPts val="1100"/>
              </a:spcBef>
              <a:spcAft>
                <a:spcPts val="0"/>
              </a:spcAft>
              <a:buClr>
                <a:schemeClr val="dk1"/>
              </a:buClr>
              <a:buSzPts val="1900"/>
              <a:buFont typeface="Arial"/>
              <a:buChar char="•"/>
            </a:pPr>
            <a:r>
              <a:rPr lang="en-US" sz="1900">
                <a:solidFill>
                  <a:schemeClr val="dk1"/>
                </a:solidFill>
                <a:latin typeface="Arial"/>
                <a:ea typeface="Arial"/>
                <a:cs typeface="Arial"/>
                <a:sym typeface="Arial"/>
              </a:rPr>
              <a:t>reduce unemployment, </a:t>
            </a:r>
            <a:r>
              <a:rPr lang="en-US" sz="1900">
                <a:solidFill>
                  <a:schemeClr val="accent2"/>
                </a:solidFill>
                <a:latin typeface="Arial"/>
                <a:ea typeface="Arial"/>
                <a:cs typeface="Arial"/>
                <a:sym typeface="Arial"/>
              </a:rPr>
              <a:t>e.g. government training schemes, subsidies to encourage firms to locate in areas of high unemployment</a:t>
            </a:r>
            <a:endParaRPr sz="1800">
              <a:solidFill>
                <a:schemeClr val="dk1"/>
              </a:solidFill>
              <a:latin typeface="Times New Roman"/>
              <a:ea typeface="Times New Roman"/>
              <a:cs typeface="Times New Roman"/>
              <a:sym typeface="Times New Roman"/>
            </a:endParaRPr>
          </a:p>
          <a:p>
            <a:pPr indent="-120650" lvl="0" marL="0" marR="0" rtl="0" algn="l">
              <a:spcBef>
                <a:spcPts val="1100"/>
              </a:spcBef>
              <a:spcAft>
                <a:spcPts val="0"/>
              </a:spcAft>
              <a:buClr>
                <a:schemeClr val="dk1"/>
              </a:buClr>
              <a:buSzPts val="1900"/>
              <a:buFont typeface="Arial"/>
              <a:buChar char="•"/>
            </a:pPr>
            <a:r>
              <a:rPr lang="en-US" sz="1900">
                <a:solidFill>
                  <a:schemeClr val="dk1"/>
                </a:solidFill>
                <a:latin typeface="Arial"/>
                <a:ea typeface="Arial"/>
                <a:cs typeface="Arial"/>
                <a:sym typeface="Arial"/>
              </a:rPr>
              <a:t>outlaw unfair discrimination, </a:t>
            </a:r>
            <a:r>
              <a:rPr lang="en-US" sz="1900">
                <a:solidFill>
                  <a:schemeClr val="accent2"/>
                </a:solidFill>
                <a:latin typeface="Arial"/>
                <a:ea typeface="Arial"/>
                <a:cs typeface="Arial"/>
                <a:sym typeface="Arial"/>
              </a:rPr>
              <a:t>e.g. equal pay laws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nvSpPr>
        <p:spPr>
          <a:xfrm>
            <a:off x="1338425" y="189500"/>
            <a:ext cx="9130800" cy="57258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How Much Bargaining Power Do Workers Have?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Bargaining Power is the ability for firms or workers to get what they want. </a:t>
            </a:r>
            <a:endParaRPr sz="2000"/>
          </a:p>
          <a:p>
            <a:pPr indent="-355600" lvl="0" marL="457200" rtl="0" algn="l">
              <a:spcBef>
                <a:spcPts val="0"/>
              </a:spcBef>
              <a:spcAft>
                <a:spcPts val="0"/>
              </a:spcAft>
              <a:buSzPts val="2000"/>
              <a:buChar char="●"/>
            </a:pPr>
            <a:r>
              <a:rPr lang="en-US" sz="2000"/>
              <a:t>An example of collective bargaining power is related to the power of trades unions.</a:t>
            </a:r>
            <a:endParaRPr sz="2000"/>
          </a:p>
          <a:p>
            <a:pPr indent="-355600" lvl="0" marL="457200" rtl="0" algn="l">
              <a:spcBef>
                <a:spcPts val="0"/>
              </a:spcBef>
              <a:spcAft>
                <a:spcPts val="0"/>
              </a:spcAft>
              <a:buSzPts val="2000"/>
              <a:buChar char="●"/>
            </a:pPr>
            <a:r>
              <a:rPr lang="en-US" sz="2000"/>
              <a:t>If a part-time worker works for a firm, they will have very low bargaining power.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Doctors &amp; Lawyer belong to professional organizations represent </a:t>
            </a:r>
            <a:r>
              <a:rPr lang="en-US" sz="2000"/>
              <a:t>their</a:t>
            </a:r>
            <a:r>
              <a:rPr lang="en-US" sz="2000"/>
              <a:t> interests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Bargaining power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Easily</a:t>
            </a:r>
            <a:r>
              <a:rPr lang="en-US" sz="2000"/>
              <a:t> replaced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How </a:t>
            </a:r>
            <a:r>
              <a:rPr lang="en-US" sz="2000"/>
              <a:t>disruptive</a:t>
            </a:r>
            <a:r>
              <a:rPr lang="en-US" sz="2000"/>
              <a:t> a </a:t>
            </a:r>
            <a:r>
              <a:rPr lang="en-US" sz="2000"/>
              <a:t>strike</a:t>
            </a:r>
            <a:r>
              <a:rPr lang="en-US" sz="2000"/>
              <a:t> will be to the </a:t>
            </a:r>
            <a:r>
              <a:rPr lang="en-US" sz="2000"/>
              <a:t>community</a:t>
            </a:r>
            <a:r>
              <a:rPr lang="en-US" sz="2000"/>
              <a:t> eg public transport </a:t>
            </a:r>
            <a:endParaRPr sz="2000"/>
          </a:p>
          <a:p>
            <a:pPr indent="0" lvl="0" marL="0" rtl="0" algn="l">
              <a:spcBef>
                <a:spcPts val="0"/>
              </a:spcBef>
              <a:spcAft>
                <a:spcPts val="0"/>
              </a:spcAft>
              <a:buNone/>
            </a:pPr>
            <a:r>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45"/>
          <p:cNvPicPr preferRelativeResize="0"/>
          <p:nvPr/>
        </p:nvPicPr>
        <p:blipFill rotWithShape="1">
          <a:blip r:embed="rId3">
            <a:alphaModFix/>
          </a:blip>
          <a:srcRect b="0" l="0" r="0" t="0"/>
          <a:stretch/>
        </p:blipFill>
        <p:spPr>
          <a:xfrm>
            <a:off x="135559" y="3737941"/>
            <a:ext cx="3492500" cy="2324100"/>
          </a:xfrm>
          <a:prstGeom prst="rect">
            <a:avLst/>
          </a:prstGeom>
          <a:noFill/>
          <a:ln>
            <a:noFill/>
          </a:ln>
        </p:spPr>
      </p:pic>
      <p:pic>
        <p:nvPicPr>
          <p:cNvPr id="432" name="Google Shape;432;p45"/>
          <p:cNvPicPr preferRelativeResize="0"/>
          <p:nvPr/>
        </p:nvPicPr>
        <p:blipFill rotWithShape="1">
          <a:blip r:embed="rId4">
            <a:alphaModFix/>
          </a:blip>
          <a:srcRect b="0" l="0" r="0" t="0"/>
          <a:stretch/>
        </p:blipFill>
        <p:spPr>
          <a:xfrm>
            <a:off x="8788400" y="2482022"/>
            <a:ext cx="3302000" cy="4140200"/>
          </a:xfrm>
          <a:prstGeom prst="rect">
            <a:avLst/>
          </a:prstGeom>
          <a:noFill/>
          <a:ln>
            <a:noFill/>
          </a:ln>
        </p:spPr>
      </p:pic>
      <p:sp>
        <p:nvSpPr>
          <p:cNvPr id="433" name="Google Shape;433;p45"/>
          <p:cNvSpPr txBox="1"/>
          <p:nvPr/>
        </p:nvSpPr>
        <p:spPr>
          <a:xfrm>
            <a:off x="370456" y="228600"/>
            <a:ext cx="238879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Public opinion </a:t>
            </a:r>
            <a:endParaRPr/>
          </a:p>
        </p:txBody>
      </p:sp>
      <p:sp>
        <p:nvSpPr>
          <p:cNvPr id="434" name="Google Shape;434;p45"/>
          <p:cNvSpPr txBox="1"/>
          <p:nvPr/>
        </p:nvSpPr>
        <p:spPr>
          <a:xfrm>
            <a:off x="218660" y="884582"/>
            <a:ext cx="8309113"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Public opinion jobs which have long study &amp; training rewarded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Doctors &amp; Nurses highly regarded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Public opinion can effect wage claims eg fire fighters  thus police as well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Wage rates table for different types jobs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Public pressure for higher pay for nurses thus government bow to public pressure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nvSpPr>
        <p:spPr>
          <a:xfrm>
            <a:off x="124162" y="96811"/>
            <a:ext cx="11922064" cy="1200329"/>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Another potential source of wage inequality is </a:t>
            </a:r>
            <a:r>
              <a:rPr b="1" lang="en-US" sz="1800">
                <a:solidFill>
                  <a:schemeClr val="dk1"/>
                </a:solidFill>
                <a:latin typeface="Calibri"/>
                <a:ea typeface="Calibri"/>
                <a:cs typeface="Calibri"/>
                <a:sym typeface="Calibri"/>
              </a:rPr>
              <a:t>discrimination</a:t>
            </a:r>
            <a:r>
              <a:rPr lang="en-US" sz="1800">
                <a:solidFill>
                  <a:schemeClr val="dk1"/>
                </a:solidFill>
                <a:latin typeface="Calibri"/>
                <a:ea typeface="Calibri"/>
                <a:cs typeface="Calibri"/>
                <a:sym typeface="Calibri"/>
              </a:rPr>
              <a:t>, e.g. women gaining lower hourly pay due to the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perceived difference in ability.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theory, wage discrimination is outlawed, though it may manifest itself in other forms, such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as some types of workers getting few opportunities to be promoted to higher pay scales. </a:t>
            </a:r>
            <a:endParaRPr/>
          </a:p>
        </p:txBody>
      </p:sp>
      <p:pic>
        <p:nvPicPr>
          <p:cNvPr descr="Screen Shot 2019-03-03 at 08.52.03.png" id="440" name="Google Shape;440;p46"/>
          <p:cNvPicPr preferRelativeResize="0"/>
          <p:nvPr/>
        </p:nvPicPr>
        <p:blipFill rotWithShape="1">
          <a:blip r:embed="rId3">
            <a:alphaModFix/>
          </a:blip>
          <a:srcRect b="0" l="0" r="0" t="0"/>
          <a:stretch/>
        </p:blipFill>
        <p:spPr>
          <a:xfrm>
            <a:off x="369743" y="1621666"/>
            <a:ext cx="5245101" cy="3781563"/>
          </a:xfrm>
          <a:prstGeom prst="rect">
            <a:avLst/>
          </a:prstGeom>
          <a:noFill/>
          <a:ln>
            <a:noFill/>
          </a:ln>
        </p:spPr>
      </p:pic>
      <p:sp>
        <p:nvSpPr>
          <p:cNvPr id="441" name="Google Shape;441;p46"/>
          <p:cNvSpPr/>
          <p:nvPr/>
        </p:nvSpPr>
        <p:spPr>
          <a:xfrm>
            <a:off x="5920408" y="1815562"/>
            <a:ext cx="5956852" cy="2308324"/>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Times"/>
                <a:ea typeface="Times"/>
                <a:cs typeface="Times"/>
                <a:sym typeface="Times"/>
              </a:rPr>
              <a:t> There are more women in pan-time work than men, so their earnings are lower on average.</a:t>
            </a:r>
            <a:endParaRPr/>
          </a:p>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Times"/>
                <a:ea typeface="Times"/>
                <a:cs typeface="Times"/>
                <a:sym typeface="Times"/>
              </a:rPr>
              <a:t>Women rake career breaks to have children and therefore miss out on promotional opportunities.</a:t>
            </a:r>
            <a:endParaRPr/>
          </a:p>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Times"/>
                <a:ea typeface="Times"/>
                <a:cs typeface="Times"/>
                <a:sym typeface="Times"/>
              </a:rPr>
              <a:t>Women may accept low-paid and part-time jobs, as hours are flexible and can </a:t>
            </a:r>
            <a:r>
              <a:rPr lang="en-US" sz="1800">
                <a:solidFill>
                  <a:srgbClr val="000000"/>
                </a:solidFill>
                <a:latin typeface="Helvetica Neue"/>
                <a:ea typeface="Helvetica Neue"/>
                <a:cs typeface="Helvetica Neue"/>
                <a:sym typeface="Helvetica Neue"/>
              </a:rPr>
              <a:t>fit </a:t>
            </a:r>
            <a:r>
              <a:rPr lang="en-US" sz="1800">
                <a:solidFill>
                  <a:srgbClr val="000000"/>
                </a:solidFill>
                <a:latin typeface="Times"/>
                <a:ea typeface="Times"/>
                <a:cs typeface="Times"/>
                <a:sym typeface="Times"/>
              </a:rPr>
              <a:t>in with childcare arrangements.</a:t>
            </a:r>
            <a:endParaRPr/>
          </a:p>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Times"/>
                <a:ea typeface="Times"/>
                <a:cs typeface="Times"/>
                <a:sym typeface="Times"/>
              </a:rPr>
              <a:t>women may face discrimination at work.</a:t>
            </a:r>
            <a:endParaRPr/>
          </a:p>
          <a:p>
            <a:pPr indent="-285750" lvl="0" marL="285750" marR="0" rtl="0" algn="l">
              <a:spcBef>
                <a:spcPts val="0"/>
              </a:spcBef>
              <a:spcAft>
                <a:spcPts val="0"/>
              </a:spcAft>
              <a:buClr>
                <a:srgbClr val="000000"/>
              </a:buClr>
              <a:buSzPts val="1800"/>
              <a:buFont typeface="Arial"/>
              <a:buChar char="•"/>
            </a:pPr>
            <a:r>
              <a:rPr lang="en-US" sz="1800">
                <a:solidFill>
                  <a:srgbClr val="000000"/>
                </a:solidFill>
                <a:latin typeface="Times"/>
                <a:ea typeface="Times"/>
                <a:cs typeface="Times"/>
                <a:sym typeface="Times"/>
              </a:rPr>
              <a:t>Less likely to belong to trade union </a:t>
            </a:r>
            <a:endParaRPr sz="1800">
              <a:solidFill>
                <a:srgbClr val="000000"/>
              </a:solidFill>
              <a:latin typeface="Times"/>
              <a:ea typeface="Times"/>
              <a:cs typeface="Times"/>
              <a:sym typeface="Times"/>
            </a:endParaRPr>
          </a:p>
        </p:txBody>
      </p:sp>
      <p:sp>
        <p:nvSpPr>
          <p:cNvPr id="442" name="Google Shape;442;p46"/>
          <p:cNvSpPr/>
          <p:nvPr/>
        </p:nvSpPr>
        <p:spPr>
          <a:xfrm>
            <a:off x="369743" y="5549638"/>
            <a:ext cx="8382000" cy="1200329"/>
          </a:xfrm>
          <a:prstGeom prst="rect">
            <a:avLst/>
          </a:prstGeom>
          <a:solidFill>
            <a:srgbClr val="BEEE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strike="noStrike">
                <a:solidFill>
                  <a:srgbClr val="3A3A3A"/>
                </a:solidFill>
                <a:latin typeface="Open Sans"/>
                <a:ea typeface="Open Sans"/>
                <a:cs typeface="Open Sans"/>
                <a:sym typeface="Open Sans"/>
              </a:rPr>
              <a:t>D=MRP shows marginal revenue product of workers. However, because of discrimination and employers preferences to avoid certain groups of workers, the ‘perceived’ MPR of that group is lower than it actually is. This group will not be employed at W1 and will have to accept lower wages.</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idx="4294967295" type="title"/>
          </p:nvPr>
        </p:nvSpPr>
        <p:spPr>
          <a:xfrm>
            <a:off x="0" y="198438"/>
            <a:ext cx="7518400" cy="8683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700"/>
              <a:buFont typeface="Arial Rounded"/>
              <a:buNone/>
            </a:pPr>
            <a:r>
              <a:rPr b="1" lang="en-US">
                <a:latin typeface="Arial Rounded"/>
                <a:ea typeface="Arial Rounded"/>
                <a:cs typeface="Arial Rounded"/>
                <a:sym typeface="Arial Rounded"/>
              </a:rPr>
              <a:t>How are workers paid??</a:t>
            </a:r>
            <a:endParaRPr/>
          </a:p>
        </p:txBody>
      </p:sp>
      <p:grpSp>
        <p:nvGrpSpPr>
          <p:cNvPr id="154" name="Google Shape;154;p20"/>
          <p:cNvGrpSpPr/>
          <p:nvPr/>
        </p:nvGrpSpPr>
        <p:grpSpPr>
          <a:xfrm>
            <a:off x="2317704" y="1588451"/>
            <a:ext cx="7840705" cy="5266738"/>
            <a:chOff x="0" y="0"/>
            <a:chExt cx="7840705" cy="5266737"/>
          </a:xfrm>
        </p:grpSpPr>
        <p:cxnSp>
          <p:nvCxnSpPr>
            <p:cNvPr id="155" name="Google Shape;155;p20"/>
            <p:cNvCxnSpPr/>
            <p:nvPr/>
          </p:nvCxnSpPr>
          <p:spPr>
            <a:xfrm>
              <a:off x="6064995" y="2271947"/>
              <a:ext cx="1" cy="423337"/>
            </a:xfrm>
            <a:prstGeom prst="straightConnector1">
              <a:avLst/>
            </a:prstGeom>
            <a:noFill/>
            <a:ln cap="flat" cmpd="sng" w="15875">
              <a:solidFill>
                <a:srgbClr val="4C8F34"/>
              </a:solidFill>
              <a:prstDash val="solid"/>
              <a:round/>
              <a:headEnd len="sm" w="sm" type="none"/>
              <a:tailEnd len="sm" w="sm" type="none"/>
            </a:ln>
          </p:spPr>
        </p:cxnSp>
        <p:sp>
          <p:nvSpPr>
            <p:cNvPr id="156" name="Google Shape;156;p20"/>
            <p:cNvSpPr/>
            <p:nvPr/>
          </p:nvSpPr>
          <p:spPr>
            <a:xfrm>
              <a:off x="3396396" y="924305"/>
              <a:ext cx="2668598" cy="423337"/>
            </a:xfrm>
            <a:custGeom>
              <a:rect b="b" l="l" r="r" t="t"/>
              <a:pathLst>
                <a:path extrusionOk="0" h="21600" w="21600">
                  <a:moveTo>
                    <a:pt x="0" y="0"/>
                  </a:moveTo>
                  <a:lnTo>
                    <a:pt x="0" y="14720"/>
                  </a:lnTo>
                  <a:lnTo>
                    <a:pt x="21600" y="14720"/>
                  </a:lnTo>
                  <a:lnTo>
                    <a:pt x="21600" y="21600"/>
                  </a:lnTo>
                </a:path>
              </a:pathLst>
            </a:custGeom>
            <a:noFill/>
            <a:ln cap="flat" cmpd="sng" w="15875">
              <a:solidFill>
                <a:srgbClr val="437D2D"/>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0"/>
            <p:cNvSpPr/>
            <p:nvPr/>
          </p:nvSpPr>
          <p:spPr>
            <a:xfrm>
              <a:off x="3396396" y="924305"/>
              <a:ext cx="889533" cy="423337"/>
            </a:xfrm>
            <a:custGeom>
              <a:rect b="b" l="l" r="r" t="t"/>
              <a:pathLst>
                <a:path extrusionOk="0" h="21600" w="21600">
                  <a:moveTo>
                    <a:pt x="0" y="0"/>
                  </a:moveTo>
                  <a:lnTo>
                    <a:pt x="0" y="14720"/>
                  </a:lnTo>
                  <a:lnTo>
                    <a:pt x="21600" y="14720"/>
                  </a:lnTo>
                  <a:lnTo>
                    <a:pt x="21600" y="21600"/>
                  </a:lnTo>
                </a:path>
              </a:pathLst>
            </a:custGeom>
            <a:noFill/>
            <a:ln cap="flat" cmpd="sng" w="15875">
              <a:solidFill>
                <a:srgbClr val="437D2D"/>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58" name="Google Shape;158;p20"/>
            <p:cNvCxnSpPr/>
            <p:nvPr/>
          </p:nvCxnSpPr>
          <p:spPr>
            <a:xfrm>
              <a:off x="2506863" y="2271947"/>
              <a:ext cx="1" cy="423337"/>
            </a:xfrm>
            <a:prstGeom prst="straightConnector1">
              <a:avLst/>
            </a:prstGeom>
            <a:noFill/>
            <a:ln cap="flat" cmpd="sng" w="15875">
              <a:solidFill>
                <a:srgbClr val="4C8F34"/>
              </a:solidFill>
              <a:prstDash val="solid"/>
              <a:round/>
              <a:headEnd len="sm" w="sm" type="none"/>
              <a:tailEnd len="sm" w="sm" type="none"/>
            </a:ln>
          </p:spPr>
        </p:cxnSp>
        <p:sp>
          <p:nvSpPr>
            <p:cNvPr id="159" name="Google Shape;159;p20"/>
            <p:cNvSpPr/>
            <p:nvPr/>
          </p:nvSpPr>
          <p:spPr>
            <a:xfrm>
              <a:off x="2506863" y="924305"/>
              <a:ext cx="889533" cy="423337"/>
            </a:xfrm>
            <a:custGeom>
              <a:rect b="b" l="l" r="r" t="t"/>
              <a:pathLst>
                <a:path extrusionOk="0" h="21600" w="21600">
                  <a:moveTo>
                    <a:pt x="21600" y="0"/>
                  </a:moveTo>
                  <a:lnTo>
                    <a:pt x="21600" y="14720"/>
                  </a:lnTo>
                  <a:lnTo>
                    <a:pt x="0" y="14720"/>
                  </a:lnTo>
                  <a:lnTo>
                    <a:pt x="0" y="21600"/>
                  </a:lnTo>
                </a:path>
              </a:pathLst>
            </a:custGeom>
            <a:noFill/>
            <a:ln cap="flat" cmpd="sng" w="15875">
              <a:solidFill>
                <a:srgbClr val="437D2D"/>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20"/>
            <p:cNvSpPr/>
            <p:nvPr/>
          </p:nvSpPr>
          <p:spPr>
            <a:xfrm>
              <a:off x="727798" y="924305"/>
              <a:ext cx="2668598" cy="423337"/>
            </a:xfrm>
            <a:custGeom>
              <a:rect b="b" l="l" r="r" t="t"/>
              <a:pathLst>
                <a:path extrusionOk="0" h="21600" w="21600">
                  <a:moveTo>
                    <a:pt x="21600" y="0"/>
                  </a:moveTo>
                  <a:lnTo>
                    <a:pt x="21600" y="14720"/>
                  </a:lnTo>
                  <a:lnTo>
                    <a:pt x="0" y="14720"/>
                  </a:lnTo>
                  <a:lnTo>
                    <a:pt x="0" y="21600"/>
                  </a:lnTo>
                </a:path>
              </a:pathLst>
            </a:custGeom>
            <a:noFill/>
            <a:ln cap="flat" cmpd="sng" w="15875">
              <a:solidFill>
                <a:srgbClr val="437D2D"/>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0"/>
            <p:cNvSpPr/>
            <p:nvPr/>
          </p:nvSpPr>
          <p:spPr>
            <a:xfrm>
              <a:off x="2668597" y="0"/>
              <a:ext cx="1455599" cy="924306"/>
            </a:xfrm>
            <a:prstGeom prst="roundRect">
              <a:avLst>
                <a:gd fmla="val 10000" name="adj"/>
              </a:avLst>
            </a:prstGeom>
            <a:solidFill>
              <a:schemeClr val="accent1"/>
            </a:solidFill>
            <a:ln cap="flat" cmpd="sng" w="158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2" name="Google Shape;162;p20"/>
            <p:cNvGrpSpPr/>
            <p:nvPr/>
          </p:nvGrpSpPr>
          <p:grpSpPr>
            <a:xfrm>
              <a:off x="2830330" y="153645"/>
              <a:ext cx="1455600" cy="924308"/>
              <a:chOff x="0" y="0"/>
              <a:chExt cx="1455598" cy="924306"/>
            </a:xfrm>
          </p:grpSpPr>
          <p:sp>
            <p:nvSpPr>
              <p:cNvPr id="163" name="Google Shape;163;p20"/>
              <p:cNvSpPr/>
              <p:nvPr/>
            </p:nvSpPr>
            <p:spPr>
              <a:xfrm>
                <a:off x="0" y="0"/>
                <a:ext cx="1455598" cy="924306"/>
              </a:xfrm>
              <a:prstGeom prst="roundRect">
                <a:avLst>
                  <a:gd fmla="val 10000" name="adj"/>
                </a:avLst>
              </a:prstGeom>
              <a:solidFill>
                <a:srgbClr val="FFFFFF">
                  <a:alpha val="89803"/>
                </a:srgbClr>
              </a:solidFill>
              <a:ln cap="flat" cmpd="sng" w="1587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20"/>
              <p:cNvSpPr txBox="1"/>
              <p:nvPr/>
            </p:nvSpPr>
            <p:spPr>
              <a:xfrm>
                <a:off x="27071" y="108457"/>
                <a:ext cx="1401455" cy="707391"/>
              </a:xfrm>
              <a:prstGeom prst="rect">
                <a:avLst/>
              </a:prstGeom>
              <a:noFill/>
              <a:ln>
                <a:noFill/>
              </a:ln>
            </p:spPr>
            <p:txBody>
              <a:bodyPr anchorCtr="0" anchor="ctr" bIns="76200" lIns="76200" spcFirstLastPara="1" rIns="76200" wrap="square" tIns="76200">
                <a:spAutoFit/>
              </a:bodyPr>
              <a:lstStyle/>
              <a:p>
                <a:pPr indent="0" lvl="0" marL="0" marR="0" rtl="0" algn="ctr">
                  <a:lnSpc>
                    <a:spcPct val="90000"/>
                  </a:lnSpc>
                  <a:spcBef>
                    <a:spcPts val="0"/>
                  </a:spcBef>
                  <a:spcAft>
                    <a:spcPts val="0"/>
                  </a:spcAft>
                  <a:buNone/>
                </a:pPr>
                <a:r>
                  <a:rPr lang="en-US" sz="2000">
                    <a:solidFill>
                      <a:schemeClr val="dk1"/>
                    </a:solidFill>
                    <a:latin typeface="Calibri"/>
                    <a:ea typeface="Calibri"/>
                    <a:cs typeface="Calibri"/>
                    <a:sym typeface="Calibri"/>
                  </a:rPr>
                  <a:t>Payment Methods</a:t>
                </a:r>
                <a:endParaRPr/>
              </a:p>
            </p:txBody>
          </p:sp>
        </p:grpSp>
        <p:sp>
          <p:nvSpPr>
            <p:cNvPr id="165" name="Google Shape;165;p20"/>
            <p:cNvSpPr/>
            <p:nvPr/>
          </p:nvSpPr>
          <p:spPr>
            <a:xfrm>
              <a:off x="0" y="1347642"/>
              <a:ext cx="1455598" cy="924306"/>
            </a:xfrm>
            <a:prstGeom prst="roundRect">
              <a:avLst>
                <a:gd fmla="val 10000" name="adj"/>
              </a:avLst>
            </a:prstGeom>
            <a:solidFill>
              <a:schemeClr val="accent1"/>
            </a:solidFill>
            <a:ln cap="flat" cmpd="sng" w="158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6" name="Google Shape;166;p20"/>
            <p:cNvGrpSpPr/>
            <p:nvPr/>
          </p:nvGrpSpPr>
          <p:grpSpPr>
            <a:xfrm>
              <a:off x="161733" y="1501288"/>
              <a:ext cx="1455599" cy="924307"/>
              <a:chOff x="0" y="0"/>
              <a:chExt cx="1455598" cy="924306"/>
            </a:xfrm>
          </p:grpSpPr>
          <p:sp>
            <p:nvSpPr>
              <p:cNvPr id="167" name="Google Shape;167;p20"/>
              <p:cNvSpPr/>
              <p:nvPr/>
            </p:nvSpPr>
            <p:spPr>
              <a:xfrm>
                <a:off x="0" y="0"/>
                <a:ext cx="1455598" cy="924306"/>
              </a:xfrm>
              <a:prstGeom prst="roundRect">
                <a:avLst>
                  <a:gd fmla="val 10000" name="adj"/>
                </a:avLst>
              </a:prstGeom>
              <a:solidFill>
                <a:srgbClr val="FFFFFF">
                  <a:alpha val="89803"/>
                </a:srgbClr>
              </a:solidFill>
              <a:ln cap="flat" cmpd="sng" w="1587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20"/>
              <p:cNvSpPr txBox="1"/>
              <p:nvPr/>
            </p:nvSpPr>
            <p:spPr>
              <a:xfrm>
                <a:off x="27071" y="108457"/>
                <a:ext cx="1401455" cy="707391"/>
              </a:xfrm>
              <a:prstGeom prst="rect">
                <a:avLst/>
              </a:prstGeom>
              <a:noFill/>
              <a:ln>
                <a:noFill/>
              </a:ln>
            </p:spPr>
            <p:txBody>
              <a:bodyPr anchorCtr="0" anchor="ctr" bIns="76200" lIns="76200" spcFirstLastPara="1" rIns="76200" wrap="square" tIns="76200">
                <a:spAutoFit/>
              </a:bodyPr>
              <a:lstStyle/>
              <a:p>
                <a:pPr indent="0" lvl="0" marL="0" marR="0" rtl="0" algn="ctr">
                  <a:lnSpc>
                    <a:spcPct val="90000"/>
                  </a:lnSpc>
                  <a:spcBef>
                    <a:spcPts val="0"/>
                  </a:spcBef>
                  <a:spcAft>
                    <a:spcPts val="0"/>
                  </a:spcAft>
                  <a:buNone/>
                </a:pPr>
                <a:r>
                  <a:rPr lang="en-US" sz="2000">
                    <a:solidFill>
                      <a:schemeClr val="dk1"/>
                    </a:solidFill>
                    <a:latin typeface="Calibri"/>
                    <a:ea typeface="Calibri"/>
                    <a:cs typeface="Calibri"/>
                    <a:sym typeface="Calibri"/>
                  </a:rPr>
                  <a:t>Fringe Benefits</a:t>
                </a:r>
                <a:endParaRPr/>
              </a:p>
            </p:txBody>
          </p:sp>
        </p:grpSp>
        <p:sp>
          <p:nvSpPr>
            <p:cNvPr id="169" name="Google Shape;169;p20"/>
            <p:cNvSpPr/>
            <p:nvPr/>
          </p:nvSpPr>
          <p:spPr>
            <a:xfrm>
              <a:off x="1779064" y="1347642"/>
              <a:ext cx="1455599" cy="924306"/>
            </a:xfrm>
            <a:prstGeom prst="roundRect">
              <a:avLst>
                <a:gd fmla="val 10000" name="adj"/>
              </a:avLst>
            </a:prstGeom>
            <a:solidFill>
              <a:schemeClr val="accent1"/>
            </a:solidFill>
            <a:ln cap="flat" cmpd="sng" w="158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0" name="Google Shape;170;p20"/>
            <p:cNvGrpSpPr/>
            <p:nvPr/>
          </p:nvGrpSpPr>
          <p:grpSpPr>
            <a:xfrm>
              <a:off x="1940798" y="1478300"/>
              <a:ext cx="1455599" cy="970282"/>
              <a:chOff x="0" y="0"/>
              <a:chExt cx="1455598" cy="970281"/>
            </a:xfrm>
          </p:grpSpPr>
          <p:sp>
            <p:nvSpPr>
              <p:cNvPr id="171" name="Google Shape;171;p20"/>
              <p:cNvSpPr/>
              <p:nvPr/>
            </p:nvSpPr>
            <p:spPr>
              <a:xfrm>
                <a:off x="0" y="22987"/>
                <a:ext cx="1455598" cy="924306"/>
              </a:xfrm>
              <a:prstGeom prst="roundRect">
                <a:avLst>
                  <a:gd fmla="val 10000" name="adj"/>
                </a:avLst>
              </a:prstGeom>
              <a:solidFill>
                <a:srgbClr val="FFFFFF">
                  <a:alpha val="89803"/>
                </a:srgbClr>
              </a:solidFill>
              <a:ln cap="flat" cmpd="sng" w="1587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20"/>
              <p:cNvSpPr txBox="1"/>
              <p:nvPr/>
            </p:nvSpPr>
            <p:spPr>
              <a:xfrm>
                <a:off x="27071" y="0"/>
                <a:ext cx="1401455" cy="970281"/>
              </a:xfrm>
              <a:prstGeom prst="rect">
                <a:avLst/>
              </a:prstGeom>
              <a:noFill/>
              <a:ln>
                <a:noFill/>
              </a:ln>
            </p:spPr>
            <p:txBody>
              <a:bodyPr anchorCtr="0" anchor="ctr" bIns="76200" lIns="76200" spcFirstLastPara="1" rIns="76200" wrap="square" tIns="76200">
                <a:spAutoFit/>
              </a:bodyPr>
              <a:lstStyle/>
              <a:p>
                <a:pPr indent="0" lvl="0" marL="0" marR="0" rtl="0" algn="ctr">
                  <a:lnSpc>
                    <a:spcPct val="90000"/>
                  </a:lnSpc>
                  <a:spcBef>
                    <a:spcPts val="0"/>
                  </a:spcBef>
                  <a:spcAft>
                    <a:spcPts val="0"/>
                  </a:spcAft>
                  <a:buNone/>
                </a:pPr>
                <a:r>
                  <a:rPr lang="en-US" sz="2000">
                    <a:solidFill>
                      <a:schemeClr val="dk1"/>
                    </a:solidFill>
                    <a:latin typeface="Calibri"/>
                    <a:ea typeface="Calibri"/>
                    <a:cs typeface="Calibri"/>
                    <a:sym typeface="Calibri"/>
                  </a:rPr>
                  <a:t>Time Based Systems</a:t>
                </a:r>
                <a:endParaRPr/>
              </a:p>
            </p:txBody>
          </p:sp>
        </p:grpSp>
        <p:sp>
          <p:nvSpPr>
            <p:cNvPr id="173" name="Google Shape;173;p20"/>
            <p:cNvSpPr/>
            <p:nvPr/>
          </p:nvSpPr>
          <p:spPr>
            <a:xfrm>
              <a:off x="1779064" y="2695283"/>
              <a:ext cx="1455599" cy="924306"/>
            </a:xfrm>
            <a:prstGeom prst="roundRect">
              <a:avLst>
                <a:gd fmla="val 10000" name="adj"/>
              </a:avLst>
            </a:prstGeom>
            <a:solidFill>
              <a:schemeClr val="accent1"/>
            </a:solidFill>
            <a:ln cap="flat" cmpd="sng" w="158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4" name="Google Shape;174;p20"/>
            <p:cNvGrpSpPr/>
            <p:nvPr/>
          </p:nvGrpSpPr>
          <p:grpSpPr>
            <a:xfrm>
              <a:off x="1940798" y="2848929"/>
              <a:ext cx="1455599" cy="924307"/>
              <a:chOff x="0" y="0"/>
              <a:chExt cx="1455598" cy="924306"/>
            </a:xfrm>
          </p:grpSpPr>
          <p:sp>
            <p:nvSpPr>
              <p:cNvPr id="175" name="Google Shape;175;p20"/>
              <p:cNvSpPr/>
              <p:nvPr/>
            </p:nvSpPr>
            <p:spPr>
              <a:xfrm>
                <a:off x="0" y="0"/>
                <a:ext cx="1455598" cy="924306"/>
              </a:xfrm>
              <a:prstGeom prst="roundRect">
                <a:avLst>
                  <a:gd fmla="val 10000" name="adj"/>
                </a:avLst>
              </a:prstGeom>
              <a:solidFill>
                <a:srgbClr val="FFFFFF">
                  <a:alpha val="89803"/>
                </a:srgbClr>
              </a:solidFill>
              <a:ln cap="flat" cmpd="sng" w="1587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20"/>
              <p:cNvSpPr txBox="1"/>
              <p:nvPr/>
            </p:nvSpPr>
            <p:spPr>
              <a:xfrm>
                <a:off x="27071" y="55117"/>
                <a:ext cx="1401455" cy="814071"/>
              </a:xfrm>
              <a:prstGeom prst="rect">
                <a:avLst/>
              </a:prstGeom>
              <a:noFill/>
              <a:ln>
                <a:noFill/>
              </a:ln>
            </p:spPr>
            <p:txBody>
              <a:bodyPr anchorCtr="0" anchor="ctr" bIns="76200" lIns="76200" spcFirstLastPara="1" rIns="76200" wrap="square" tIns="76200">
                <a:spAutoFit/>
              </a:bodyPr>
              <a:lstStyle/>
              <a:p>
                <a:pPr indent="0" lvl="0" marL="0" marR="0" rtl="0" algn="ctr">
                  <a:lnSpc>
                    <a:spcPct val="90000"/>
                  </a:lnSpc>
                  <a:spcBef>
                    <a:spcPts val="0"/>
                  </a:spcBef>
                  <a:spcAft>
                    <a:spcPts val="0"/>
                  </a:spcAft>
                  <a:buNone/>
                </a:pPr>
                <a:r>
                  <a:rPr lang="en-US" sz="2000">
                    <a:solidFill>
                      <a:schemeClr val="dk1"/>
                    </a:solidFill>
                    <a:latin typeface="Calibri"/>
                    <a:ea typeface="Calibri"/>
                    <a:cs typeface="Calibri"/>
                    <a:sym typeface="Calibri"/>
                  </a:rPr>
                  <a:t>Wages</a:t>
                </a:r>
                <a:endParaRPr/>
              </a:p>
              <a:p>
                <a:pPr indent="0" lvl="0" marL="0" marR="0" rtl="0" algn="ctr">
                  <a:lnSpc>
                    <a:spcPct val="90000"/>
                  </a:lnSpc>
                  <a:spcBef>
                    <a:spcPts val="800"/>
                  </a:spcBef>
                  <a:spcAft>
                    <a:spcPts val="0"/>
                  </a:spcAft>
                  <a:buNone/>
                </a:pPr>
                <a:r>
                  <a:rPr lang="en-US" sz="2000">
                    <a:solidFill>
                      <a:schemeClr val="dk1"/>
                    </a:solidFill>
                    <a:latin typeface="Calibri"/>
                    <a:ea typeface="Calibri"/>
                    <a:cs typeface="Calibri"/>
                    <a:sym typeface="Calibri"/>
                  </a:rPr>
                  <a:t>Overtime</a:t>
                </a:r>
                <a:endParaRPr/>
              </a:p>
            </p:txBody>
          </p:sp>
        </p:grpSp>
        <p:sp>
          <p:nvSpPr>
            <p:cNvPr id="177" name="Google Shape;177;p20"/>
            <p:cNvSpPr/>
            <p:nvPr/>
          </p:nvSpPr>
          <p:spPr>
            <a:xfrm>
              <a:off x="3558130" y="1347642"/>
              <a:ext cx="1455599" cy="924306"/>
            </a:xfrm>
            <a:prstGeom prst="roundRect">
              <a:avLst>
                <a:gd fmla="val 10000" name="adj"/>
              </a:avLst>
            </a:prstGeom>
            <a:solidFill>
              <a:schemeClr val="accent1"/>
            </a:solidFill>
            <a:ln cap="flat" cmpd="sng" w="158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8" name="Google Shape;178;p20"/>
            <p:cNvGrpSpPr/>
            <p:nvPr/>
          </p:nvGrpSpPr>
          <p:grpSpPr>
            <a:xfrm>
              <a:off x="3719863" y="1501288"/>
              <a:ext cx="1455600" cy="924307"/>
              <a:chOff x="0" y="0"/>
              <a:chExt cx="1455598" cy="924306"/>
            </a:xfrm>
          </p:grpSpPr>
          <p:sp>
            <p:nvSpPr>
              <p:cNvPr id="179" name="Google Shape;179;p20"/>
              <p:cNvSpPr/>
              <p:nvPr/>
            </p:nvSpPr>
            <p:spPr>
              <a:xfrm>
                <a:off x="0" y="0"/>
                <a:ext cx="1455598" cy="924306"/>
              </a:xfrm>
              <a:prstGeom prst="roundRect">
                <a:avLst>
                  <a:gd fmla="val 10000" name="adj"/>
                </a:avLst>
              </a:prstGeom>
              <a:solidFill>
                <a:srgbClr val="FFFFFF">
                  <a:alpha val="89803"/>
                </a:srgbClr>
              </a:solidFill>
              <a:ln cap="flat" cmpd="sng" w="1587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20"/>
              <p:cNvSpPr txBox="1"/>
              <p:nvPr/>
            </p:nvSpPr>
            <p:spPr>
              <a:xfrm>
                <a:off x="27071" y="239902"/>
                <a:ext cx="1401455" cy="444501"/>
              </a:xfrm>
              <a:prstGeom prst="rect">
                <a:avLst/>
              </a:prstGeom>
              <a:noFill/>
              <a:ln>
                <a:noFill/>
              </a:ln>
            </p:spPr>
            <p:txBody>
              <a:bodyPr anchorCtr="0" anchor="ctr" bIns="76200" lIns="76200" spcFirstLastPara="1" rIns="76200" wrap="square" tIns="76200">
                <a:spAutoFit/>
              </a:bodyPr>
              <a:lstStyle/>
              <a:p>
                <a:pPr indent="0" lvl="0" marL="0" marR="0" rtl="0" algn="ctr">
                  <a:lnSpc>
                    <a:spcPct val="90000"/>
                  </a:lnSpc>
                  <a:spcBef>
                    <a:spcPts val="0"/>
                  </a:spcBef>
                  <a:spcAft>
                    <a:spcPts val="0"/>
                  </a:spcAft>
                  <a:buNone/>
                </a:pPr>
                <a:r>
                  <a:rPr lang="en-US" sz="2000">
                    <a:solidFill>
                      <a:schemeClr val="dk1"/>
                    </a:solidFill>
                    <a:latin typeface="Calibri"/>
                    <a:ea typeface="Calibri"/>
                    <a:cs typeface="Calibri"/>
                    <a:sym typeface="Calibri"/>
                  </a:rPr>
                  <a:t>Salaries</a:t>
                </a:r>
                <a:endParaRPr/>
              </a:p>
            </p:txBody>
          </p:sp>
        </p:grpSp>
        <p:sp>
          <p:nvSpPr>
            <p:cNvPr id="181" name="Google Shape;181;p20"/>
            <p:cNvSpPr/>
            <p:nvPr/>
          </p:nvSpPr>
          <p:spPr>
            <a:xfrm>
              <a:off x="5337195" y="1347642"/>
              <a:ext cx="1455599" cy="924306"/>
            </a:xfrm>
            <a:prstGeom prst="roundRect">
              <a:avLst>
                <a:gd fmla="val 10000" name="adj"/>
              </a:avLst>
            </a:prstGeom>
            <a:solidFill>
              <a:schemeClr val="accent1"/>
            </a:solidFill>
            <a:ln cap="flat" cmpd="sng" w="158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2" name="Google Shape;182;p20"/>
            <p:cNvGrpSpPr/>
            <p:nvPr/>
          </p:nvGrpSpPr>
          <p:grpSpPr>
            <a:xfrm>
              <a:off x="5498929" y="1478300"/>
              <a:ext cx="1455600" cy="970282"/>
              <a:chOff x="0" y="0"/>
              <a:chExt cx="1455598" cy="970281"/>
            </a:xfrm>
          </p:grpSpPr>
          <p:sp>
            <p:nvSpPr>
              <p:cNvPr id="183" name="Google Shape;183;p20"/>
              <p:cNvSpPr/>
              <p:nvPr/>
            </p:nvSpPr>
            <p:spPr>
              <a:xfrm>
                <a:off x="0" y="22987"/>
                <a:ext cx="1455598" cy="924306"/>
              </a:xfrm>
              <a:prstGeom prst="roundRect">
                <a:avLst>
                  <a:gd fmla="val 10000" name="adj"/>
                </a:avLst>
              </a:prstGeom>
              <a:solidFill>
                <a:srgbClr val="FFFFFF">
                  <a:alpha val="89803"/>
                </a:srgbClr>
              </a:solidFill>
              <a:ln cap="flat" cmpd="sng" w="1587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0"/>
              <p:cNvSpPr txBox="1"/>
              <p:nvPr/>
            </p:nvSpPr>
            <p:spPr>
              <a:xfrm>
                <a:off x="27071" y="0"/>
                <a:ext cx="1401455" cy="970281"/>
              </a:xfrm>
              <a:prstGeom prst="rect">
                <a:avLst/>
              </a:prstGeom>
              <a:noFill/>
              <a:ln>
                <a:noFill/>
              </a:ln>
            </p:spPr>
            <p:txBody>
              <a:bodyPr anchorCtr="0" anchor="ctr" bIns="76200" lIns="76200" spcFirstLastPara="1" rIns="76200" wrap="square" tIns="76200">
                <a:spAutoFit/>
              </a:bodyPr>
              <a:lstStyle/>
              <a:p>
                <a:pPr indent="0" lvl="0" marL="0" marR="0" rtl="0" algn="ctr">
                  <a:lnSpc>
                    <a:spcPct val="90000"/>
                  </a:lnSpc>
                  <a:spcBef>
                    <a:spcPts val="0"/>
                  </a:spcBef>
                  <a:spcAft>
                    <a:spcPts val="0"/>
                  </a:spcAft>
                  <a:buNone/>
                </a:pPr>
                <a:r>
                  <a:rPr lang="en-US" sz="2000">
                    <a:solidFill>
                      <a:schemeClr val="dk1"/>
                    </a:solidFill>
                    <a:latin typeface="Calibri"/>
                    <a:ea typeface="Calibri"/>
                    <a:cs typeface="Calibri"/>
                    <a:sym typeface="Calibri"/>
                  </a:rPr>
                  <a:t>Results Based Systems</a:t>
                </a:r>
                <a:endParaRPr/>
              </a:p>
            </p:txBody>
          </p:sp>
        </p:grpSp>
        <p:sp>
          <p:nvSpPr>
            <p:cNvPr id="185" name="Google Shape;185;p20"/>
            <p:cNvSpPr/>
            <p:nvPr/>
          </p:nvSpPr>
          <p:spPr>
            <a:xfrm>
              <a:off x="4451020" y="2695283"/>
              <a:ext cx="3227951" cy="2417807"/>
            </a:xfrm>
            <a:prstGeom prst="roundRect">
              <a:avLst>
                <a:gd fmla="val 10000" name="adj"/>
              </a:avLst>
            </a:prstGeom>
            <a:solidFill>
              <a:schemeClr val="accent1"/>
            </a:solidFill>
            <a:ln cap="flat" cmpd="sng" w="1587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6" name="Google Shape;186;p20"/>
            <p:cNvGrpSpPr/>
            <p:nvPr/>
          </p:nvGrpSpPr>
          <p:grpSpPr>
            <a:xfrm>
              <a:off x="4612752" y="2848929"/>
              <a:ext cx="3227953" cy="2417808"/>
              <a:chOff x="0" y="0"/>
              <a:chExt cx="3227951" cy="2417806"/>
            </a:xfrm>
          </p:grpSpPr>
          <p:sp>
            <p:nvSpPr>
              <p:cNvPr id="187" name="Google Shape;187;p20"/>
              <p:cNvSpPr/>
              <p:nvPr/>
            </p:nvSpPr>
            <p:spPr>
              <a:xfrm>
                <a:off x="0" y="0"/>
                <a:ext cx="3227951" cy="2417806"/>
              </a:xfrm>
              <a:prstGeom prst="roundRect">
                <a:avLst>
                  <a:gd fmla="val 10000" name="adj"/>
                </a:avLst>
              </a:prstGeom>
              <a:solidFill>
                <a:srgbClr val="FFFFFF">
                  <a:alpha val="89803"/>
                </a:srgbClr>
              </a:solidFill>
              <a:ln cap="flat" cmpd="sng" w="15875">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20"/>
              <p:cNvSpPr txBox="1"/>
              <p:nvPr/>
            </p:nvSpPr>
            <p:spPr>
              <a:xfrm>
                <a:off x="70815" y="62727"/>
                <a:ext cx="3086321" cy="2292351"/>
              </a:xfrm>
              <a:prstGeom prst="rect">
                <a:avLst/>
              </a:prstGeom>
              <a:noFill/>
              <a:ln>
                <a:noFill/>
              </a:ln>
            </p:spPr>
            <p:txBody>
              <a:bodyPr anchorCtr="0" anchor="ctr" bIns="76200" lIns="76200" spcFirstLastPara="1" rIns="76200" wrap="square" tIns="76200">
                <a:spAutoFit/>
              </a:bodyPr>
              <a:lstStyle/>
              <a:p>
                <a:pPr indent="0" lvl="0" marL="0" marR="0" rtl="0" algn="ctr">
                  <a:lnSpc>
                    <a:spcPct val="90000"/>
                  </a:lnSpc>
                  <a:spcBef>
                    <a:spcPts val="0"/>
                  </a:spcBef>
                  <a:spcAft>
                    <a:spcPts val="0"/>
                  </a:spcAft>
                  <a:buNone/>
                </a:pPr>
                <a:r>
                  <a:rPr lang="en-US" sz="2000">
                    <a:solidFill>
                      <a:schemeClr val="dk1"/>
                    </a:solidFill>
                    <a:latin typeface="Calibri"/>
                    <a:ea typeface="Calibri"/>
                    <a:cs typeface="Calibri"/>
                    <a:sym typeface="Calibri"/>
                  </a:rPr>
                  <a:t>Piece Rates</a:t>
                </a:r>
                <a:endParaRPr/>
              </a:p>
              <a:p>
                <a:pPr indent="0" lvl="0" marL="0" marR="0" rtl="0" algn="ctr">
                  <a:lnSpc>
                    <a:spcPct val="90000"/>
                  </a:lnSpc>
                  <a:spcBef>
                    <a:spcPts val="800"/>
                  </a:spcBef>
                  <a:spcAft>
                    <a:spcPts val="0"/>
                  </a:spcAft>
                  <a:buNone/>
                </a:pPr>
                <a:r>
                  <a:rPr lang="en-US" sz="2000">
                    <a:solidFill>
                      <a:schemeClr val="dk1"/>
                    </a:solidFill>
                    <a:latin typeface="Calibri"/>
                    <a:ea typeface="Calibri"/>
                    <a:cs typeface="Calibri"/>
                    <a:sym typeface="Calibri"/>
                  </a:rPr>
                  <a:t>Commission</a:t>
                </a:r>
                <a:endParaRPr/>
              </a:p>
              <a:p>
                <a:pPr indent="0" lvl="0" marL="0" marR="0" rtl="0" algn="ctr">
                  <a:lnSpc>
                    <a:spcPct val="90000"/>
                  </a:lnSpc>
                  <a:spcBef>
                    <a:spcPts val="800"/>
                  </a:spcBef>
                  <a:spcAft>
                    <a:spcPts val="0"/>
                  </a:spcAft>
                  <a:buNone/>
                </a:pPr>
                <a:r>
                  <a:rPr lang="en-US" sz="2000">
                    <a:solidFill>
                      <a:schemeClr val="dk1"/>
                    </a:solidFill>
                    <a:latin typeface="Calibri"/>
                    <a:ea typeface="Calibri"/>
                    <a:cs typeface="Calibri"/>
                    <a:sym typeface="Calibri"/>
                  </a:rPr>
                  <a:t>Bonuses</a:t>
                </a:r>
                <a:endParaRPr/>
              </a:p>
              <a:p>
                <a:pPr indent="0" lvl="0" marL="0" marR="0" rtl="0" algn="ctr">
                  <a:lnSpc>
                    <a:spcPct val="90000"/>
                  </a:lnSpc>
                  <a:spcBef>
                    <a:spcPts val="800"/>
                  </a:spcBef>
                  <a:spcAft>
                    <a:spcPts val="0"/>
                  </a:spcAft>
                  <a:buNone/>
                </a:pPr>
                <a:r>
                  <a:rPr lang="en-US" sz="2000">
                    <a:solidFill>
                      <a:schemeClr val="dk1"/>
                    </a:solidFill>
                    <a:latin typeface="Calibri"/>
                    <a:ea typeface="Calibri"/>
                    <a:cs typeface="Calibri"/>
                    <a:sym typeface="Calibri"/>
                  </a:rPr>
                  <a:t>Performance Related Pay</a:t>
                </a:r>
                <a:endParaRPr/>
              </a:p>
              <a:p>
                <a:pPr indent="0" lvl="0" marL="0" marR="0" rtl="0" algn="ctr">
                  <a:lnSpc>
                    <a:spcPct val="90000"/>
                  </a:lnSpc>
                  <a:spcBef>
                    <a:spcPts val="800"/>
                  </a:spcBef>
                  <a:spcAft>
                    <a:spcPts val="0"/>
                  </a:spcAft>
                  <a:buNone/>
                </a:pPr>
                <a:r>
                  <a:rPr lang="en-US" sz="2000">
                    <a:solidFill>
                      <a:schemeClr val="dk1"/>
                    </a:solidFill>
                    <a:latin typeface="Calibri"/>
                    <a:ea typeface="Calibri"/>
                    <a:cs typeface="Calibri"/>
                    <a:sym typeface="Calibri"/>
                  </a:rPr>
                  <a:t>Profit Sharing</a:t>
                </a:r>
                <a:endParaRPr/>
              </a:p>
            </p:txBody>
          </p:sp>
        </p:grpSp>
      </p:grpSp>
      <p:sp>
        <p:nvSpPr>
          <p:cNvPr id="189" name="Google Shape;189;p20"/>
          <p:cNvSpPr txBox="1"/>
          <p:nvPr/>
        </p:nvSpPr>
        <p:spPr>
          <a:xfrm>
            <a:off x="887412" y="5287962"/>
            <a:ext cx="4679951" cy="1424941"/>
          </a:xfrm>
          <a:prstGeom prst="rect">
            <a:avLst/>
          </a:prstGeom>
          <a:noFill/>
          <a:ln>
            <a:noFill/>
          </a:ln>
        </p:spPr>
        <p:txBody>
          <a:bodyPr anchorCtr="0" anchor="t" bIns="45700" lIns="45700" spcFirstLastPara="1" rIns="45700" wrap="square" tIns="45700">
            <a:spAutoFit/>
          </a:bodyPr>
          <a:lstStyle/>
          <a:p>
            <a:pPr indent="-342900" lvl="0" marL="342900" marR="0" rtl="0" algn="l">
              <a:spcBef>
                <a:spcPts val="0"/>
              </a:spcBef>
              <a:spcAft>
                <a:spcPts val="0"/>
              </a:spcAft>
              <a:buClr>
                <a:schemeClr val="dk1"/>
              </a:buClr>
              <a:buSzPts val="1800"/>
              <a:buFont typeface="Arial Rounded"/>
              <a:buAutoNum type="arabicPeriod"/>
            </a:pPr>
            <a:r>
              <a:rPr b="1" lang="en-US" sz="1800">
                <a:solidFill>
                  <a:schemeClr val="dk1"/>
                </a:solidFill>
                <a:latin typeface="Arial Rounded"/>
                <a:ea typeface="Arial Rounded"/>
                <a:cs typeface="Arial Rounded"/>
                <a:sym typeface="Arial Rounded"/>
              </a:rPr>
              <a:t>In what sorts of occupations would these typically be used?</a:t>
            </a:r>
            <a:endParaRPr sz="1800">
              <a:solidFill>
                <a:schemeClr val="dk1"/>
              </a:solidFill>
              <a:latin typeface="Times New Roman"/>
              <a:ea typeface="Times New Roman"/>
              <a:cs typeface="Times New Roman"/>
              <a:sym typeface="Times New Roman"/>
            </a:endParaRPr>
          </a:p>
          <a:p>
            <a:pPr indent="-342900" lvl="0" marL="342900" marR="0" rtl="0" algn="l">
              <a:spcBef>
                <a:spcPts val="0"/>
              </a:spcBef>
              <a:spcAft>
                <a:spcPts val="0"/>
              </a:spcAft>
              <a:buClr>
                <a:schemeClr val="dk1"/>
              </a:buClr>
              <a:buSzPts val="1800"/>
              <a:buFont typeface="Arial Rounded"/>
              <a:buAutoNum type="arabicPeriod"/>
            </a:pPr>
            <a:r>
              <a:rPr b="1" lang="en-US" sz="1800">
                <a:solidFill>
                  <a:schemeClr val="dk1"/>
                </a:solidFill>
                <a:latin typeface="Arial Rounded"/>
                <a:ea typeface="Arial Rounded"/>
                <a:cs typeface="Arial Rounded"/>
                <a:sym typeface="Arial Rounded"/>
              </a:rPr>
              <a:t>What benefits or problems can you think of for each of these methods of remuneration?</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500"/>
                                        <p:tgtEl>
                                          <p:spTgt spid="1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nvSpPr>
        <p:spPr>
          <a:xfrm>
            <a:off x="123345" y="2653913"/>
            <a:ext cx="7092600" cy="2532300"/>
          </a:xfrm>
          <a:prstGeom prst="rect">
            <a:avLst/>
          </a:prstGeom>
          <a:noFill/>
          <a:ln>
            <a:noFill/>
          </a:ln>
        </p:spPr>
        <p:txBody>
          <a:bodyPr anchorCtr="0" anchor="t" bIns="45700" lIns="45700" spcFirstLastPara="1" rIns="45700" wrap="square" tIns="45700">
            <a:noAutofit/>
          </a:bodyPr>
          <a:lstStyle/>
          <a:p>
            <a:pPr indent="-342900" lvl="0" marL="342900" marR="0" rtl="0" algn="l">
              <a:spcBef>
                <a:spcPts val="0"/>
              </a:spcBef>
              <a:spcAft>
                <a:spcPts val="0"/>
              </a:spcAft>
              <a:buClr>
                <a:srgbClr val="3A3A3A"/>
              </a:buClr>
              <a:buSzPts val="2000"/>
              <a:buFont typeface="Arial"/>
              <a:buChar char="•"/>
            </a:pPr>
            <a:r>
              <a:rPr baseline="-25000" lang="en-US" sz="2000">
                <a:solidFill>
                  <a:srgbClr val="3A3A3A"/>
                </a:solidFill>
                <a:latin typeface="Verdana"/>
                <a:ea typeface="Verdana"/>
                <a:cs typeface="Verdana"/>
                <a:sym typeface="Verdana"/>
              </a:rPr>
              <a:t>Changes in consumer demand for goods and services. Eg More workers  ( Increase/Growth of AD )</a:t>
            </a:r>
            <a:endParaRPr/>
          </a:p>
          <a:p>
            <a:pPr indent="-342900" lvl="0" marL="342900" marR="0" rtl="0" algn="l">
              <a:spcBef>
                <a:spcPts val="0"/>
              </a:spcBef>
              <a:spcAft>
                <a:spcPts val="0"/>
              </a:spcAft>
              <a:buClr>
                <a:srgbClr val="3A3A3A"/>
              </a:buClr>
              <a:buSzPts val="2000"/>
              <a:buFont typeface="Arial"/>
              <a:buChar char="•"/>
            </a:pPr>
            <a:r>
              <a:rPr baseline="-25000" lang="en-US" sz="2000">
                <a:solidFill>
                  <a:srgbClr val="3A3A3A"/>
                </a:solidFill>
                <a:latin typeface="Verdana"/>
                <a:ea typeface="Verdana"/>
                <a:cs typeface="Verdana"/>
                <a:sym typeface="Verdana"/>
              </a:rPr>
              <a:t>Changes in the productivity of labour. (higher productivity means less labour is required)</a:t>
            </a:r>
            <a:endParaRPr/>
          </a:p>
          <a:p>
            <a:pPr indent="-342900" lvl="0" marL="342900" marR="0" rtl="0" algn="l">
              <a:spcBef>
                <a:spcPts val="0"/>
              </a:spcBef>
              <a:spcAft>
                <a:spcPts val="0"/>
              </a:spcAft>
              <a:buClr>
                <a:srgbClr val="3A3A3A"/>
              </a:buClr>
              <a:buSzPts val="2000"/>
              <a:buFont typeface="Arial"/>
              <a:buChar char="•"/>
            </a:pPr>
            <a:r>
              <a:rPr baseline="-25000" lang="en-US" sz="2000">
                <a:solidFill>
                  <a:srgbClr val="3A3A3A"/>
                </a:solidFill>
                <a:latin typeface="Verdana"/>
                <a:ea typeface="Verdana"/>
                <a:cs typeface="Verdana"/>
                <a:sym typeface="Verdana"/>
              </a:rPr>
              <a:t>Change in price of goods &amp; services </a:t>
            </a:r>
            <a:endParaRPr/>
          </a:p>
          <a:p>
            <a:pPr indent="-342900" lvl="0" marL="342900" marR="0" rtl="0" algn="l">
              <a:spcBef>
                <a:spcPts val="0"/>
              </a:spcBef>
              <a:spcAft>
                <a:spcPts val="0"/>
              </a:spcAft>
              <a:buClr>
                <a:srgbClr val="3A3A3A"/>
              </a:buClr>
              <a:buSzPts val="2000"/>
              <a:buFont typeface="Arial"/>
              <a:buChar char="•"/>
            </a:pPr>
            <a:r>
              <a:rPr baseline="-25000" lang="en-US" sz="2000">
                <a:solidFill>
                  <a:srgbClr val="3A3A3A"/>
                </a:solidFill>
                <a:latin typeface="Verdana"/>
                <a:ea typeface="Verdana"/>
                <a:cs typeface="Verdana"/>
                <a:sym typeface="Verdana"/>
              </a:rPr>
              <a:t>Changes in the price and productivity of capital.(capital vs labour intensive production, depends on which is cheaper and more productive) (short-term costly long term benefit) </a:t>
            </a:r>
            <a:endParaRPr baseline="-25000" sz="1800">
              <a:solidFill>
                <a:srgbClr val="3A3A3A"/>
              </a:solidFill>
              <a:latin typeface="Verdana"/>
              <a:ea typeface="Verdana"/>
              <a:cs typeface="Verdana"/>
              <a:sym typeface="Verdana"/>
            </a:endParaRPr>
          </a:p>
          <a:p>
            <a:pPr indent="-342900" lvl="0" marL="342900" marR="0" rtl="0" algn="l">
              <a:spcBef>
                <a:spcPts val="0"/>
              </a:spcBef>
              <a:spcAft>
                <a:spcPts val="0"/>
              </a:spcAft>
              <a:buClr>
                <a:srgbClr val="3A3A3A"/>
              </a:buClr>
              <a:buSzPts val="2000"/>
              <a:buFont typeface="Arial"/>
              <a:buChar char="•"/>
            </a:pPr>
            <a:r>
              <a:rPr baseline="-25000" lang="en-US" sz="2000">
                <a:solidFill>
                  <a:srgbClr val="3A3A3A"/>
                </a:solidFill>
                <a:latin typeface="Verdana"/>
                <a:ea typeface="Verdana"/>
                <a:cs typeface="Verdana"/>
                <a:sym typeface="Verdana"/>
              </a:rPr>
              <a:t>Changes in non-wage employment costs.(eg, unemployment insurance)</a:t>
            </a:r>
            <a:endParaRPr baseline="-25000" sz="1800">
              <a:solidFill>
                <a:srgbClr val="3A3A3A"/>
              </a:solidFill>
              <a:latin typeface="Verdana"/>
              <a:ea typeface="Verdana"/>
              <a:cs typeface="Verdana"/>
              <a:sym typeface="Verdana"/>
            </a:endParaRPr>
          </a:p>
          <a:p>
            <a:pPr indent="-342900" lvl="0" marL="342900" marR="0" rtl="0" algn="l">
              <a:spcBef>
                <a:spcPts val="0"/>
              </a:spcBef>
              <a:spcAft>
                <a:spcPts val="0"/>
              </a:spcAft>
              <a:buClr>
                <a:srgbClr val="3A3A3A"/>
              </a:buClr>
              <a:buSzPts val="2000"/>
              <a:buFont typeface="Arial"/>
              <a:buChar char="•"/>
            </a:pPr>
            <a:r>
              <a:rPr baseline="-25000" lang="en-US" sz="2000">
                <a:solidFill>
                  <a:srgbClr val="3A3A3A"/>
                </a:solidFill>
                <a:latin typeface="Verdana"/>
                <a:ea typeface="Verdana"/>
                <a:cs typeface="Verdana"/>
                <a:sym typeface="Verdana"/>
              </a:rPr>
              <a:t>Change in government subsidies (for employing workers) </a:t>
            </a:r>
            <a:endParaRPr/>
          </a:p>
        </p:txBody>
      </p:sp>
      <p:sp>
        <p:nvSpPr>
          <p:cNvPr id="448" name="Google Shape;448;p47"/>
          <p:cNvSpPr txBox="1"/>
          <p:nvPr/>
        </p:nvSpPr>
        <p:spPr>
          <a:xfrm>
            <a:off x="222737" y="2284586"/>
            <a:ext cx="8688830" cy="369328"/>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0" lang="en-US" sz="1800">
                <a:solidFill>
                  <a:schemeClr val="dk1"/>
                </a:solidFill>
                <a:latin typeface="Arial"/>
                <a:ea typeface="Arial"/>
                <a:cs typeface="Arial"/>
                <a:sym typeface="Arial"/>
              </a:rPr>
              <a:t>Why firms change their demand for labour</a:t>
            </a:r>
            <a:endParaRPr b="0" sz="2400">
              <a:solidFill>
                <a:schemeClr val="dk1"/>
              </a:solidFill>
              <a:latin typeface="Arial"/>
              <a:ea typeface="Arial"/>
              <a:cs typeface="Arial"/>
              <a:sym typeface="Arial"/>
            </a:endParaRPr>
          </a:p>
        </p:txBody>
      </p:sp>
      <p:sp>
        <p:nvSpPr>
          <p:cNvPr id="449" name="Google Shape;449;p47"/>
          <p:cNvSpPr txBox="1"/>
          <p:nvPr/>
        </p:nvSpPr>
        <p:spPr>
          <a:xfrm>
            <a:off x="222720" y="6162616"/>
            <a:ext cx="7344300" cy="831000"/>
          </a:xfrm>
          <a:prstGeom prst="rect">
            <a:avLst/>
          </a:prstGeom>
          <a:solidFill>
            <a:srgbClr val="46CCF6"/>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The amount of output and the price good &amp; services can be sold for (higher price more labour) </a:t>
            </a:r>
            <a:endParaRPr/>
          </a:p>
        </p:txBody>
      </p:sp>
      <p:pic>
        <p:nvPicPr>
          <p:cNvPr descr="Picture 5" id="450" name="Google Shape;450;p47"/>
          <p:cNvPicPr preferRelativeResize="0"/>
          <p:nvPr/>
        </p:nvPicPr>
        <p:blipFill rotWithShape="1">
          <a:blip r:embed="rId3">
            <a:alphaModFix/>
          </a:blip>
          <a:srcRect b="4869" l="51223" r="1" t="8847"/>
          <a:stretch/>
        </p:blipFill>
        <p:spPr>
          <a:xfrm>
            <a:off x="8514523" y="2033547"/>
            <a:ext cx="3558208" cy="4635610"/>
          </a:xfrm>
          <a:prstGeom prst="rect">
            <a:avLst/>
          </a:prstGeom>
          <a:noFill/>
          <a:ln>
            <a:noFill/>
          </a:ln>
        </p:spPr>
      </p:pic>
      <p:sp>
        <p:nvSpPr>
          <p:cNvPr id="451" name="Google Shape;451;p47"/>
          <p:cNvSpPr/>
          <p:nvPr/>
        </p:nvSpPr>
        <p:spPr>
          <a:xfrm>
            <a:off x="324676" y="309156"/>
            <a:ext cx="11095383"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strike="noStrike">
                <a:solidFill>
                  <a:srgbClr val="3A3A3A"/>
                </a:solidFill>
                <a:latin typeface="Verdana"/>
                <a:ea typeface="Verdana"/>
                <a:cs typeface="Verdana"/>
                <a:sym typeface="Verdana"/>
              </a:rPr>
              <a:t>Why earning of occupation change over time </a:t>
            </a:r>
            <a:endParaRPr/>
          </a:p>
          <a:p>
            <a:pPr indent="0" lvl="0" marL="0" marR="0" rtl="0" algn="l">
              <a:spcBef>
                <a:spcPts val="0"/>
              </a:spcBef>
              <a:spcAft>
                <a:spcPts val="0"/>
              </a:spcAft>
              <a:buNone/>
            </a:pPr>
            <a:r>
              <a:rPr b="0" i="0" lang="en-US" sz="1800" u="none" strike="noStrike">
                <a:solidFill>
                  <a:srgbClr val="3A3A3A"/>
                </a:solidFill>
                <a:latin typeface="Verdana"/>
                <a:ea typeface="Verdana"/>
                <a:cs typeface="Verdana"/>
                <a:sym typeface="Verdana"/>
              </a:rPr>
              <a:t>Change in earnings occurs due to change in demand for labour and change in supply of labour. </a:t>
            </a:r>
            <a:endParaRPr/>
          </a:p>
          <a:p>
            <a:pPr indent="-285750" lvl="0" marL="285750" marR="0" rtl="0" algn="l">
              <a:spcBef>
                <a:spcPts val="0"/>
              </a:spcBef>
              <a:spcAft>
                <a:spcPts val="0"/>
              </a:spcAft>
              <a:buClr>
                <a:srgbClr val="3A3A3A"/>
              </a:buClr>
              <a:buSzPts val="1800"/>
              <a:buFont typeface="Arial"/>
              <a:buChar char="•"/>
            </a:pPr>
            <a:r>
              <a:rPr b="0" i="0" lang="en-US" sz="1800" u="none" strike="noStrike">
                <a:solidFill>
                  <a:srgbClr val="3A3A3A"/>
                </a:solidFill>
                <a:latin typeface="Verdana"/>
                <a:ea typeface="Verdana"/>
                <a:cs typeface="Verdana"/>
                <a:sym typeface="Verdana"/>
              </a:rPr>
              <a:t>If demand for labour increases the earnings increases. </a:t>
            </a:r>
            <a:endParaRPr/>
          </a:p>
          <a:p>
            <a:pPr indent="-285750" lvl="0" marL="285750" marR="0" rtl="0" algn="l">
              <a:spcBef>
                <a:spcPts val="0"/>
              </a:spcBef>
              <a:spcAft>
                <a:spcPts val="0"/>
              </a:spcAft>
              <a:buClr>
                <a:srgbClr val="3A3A3A"/>
              </a:buClr>
              <a:buSzPts val="1800"/>
              <a:buFont typeface="Arial"/>
              <a:buChar char="•"/>
            </a:pPr>
            <a:r>
              <a:rPr b="0" i="0" lang="en-US" sz="1800" u="none" strike="noStrike">
                <a:solidFill>
                  <a:srgbClr val="3A3A3A"/>
                </a:solidFill>
                <a:latin typeface="Verdana"/>
                <a:ea typeface="Verdana"/>
                <a:cs typeface="Verdana"/>
                <a:sym typeface="Verdana"/>
              </a:rPr>
              <a:t>If supply of labour decreases the earnings increases.</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8"/>
          <p:cNvSpPr txBox="1"/>
          <p:nvPr/>
        </p:nvSpPr>
        <p:spPr>
          <a:xfrm>
            <a:off x="224076" y="203200"/>
            <a:ext cx="6760924" cy="4737697"/>
          </a:xfrm>
          <a:prstGeom prst="rect">
            <a:avLst/>
          </a:prstGeom>
          <a:noFill/>
          <a:ln>
            <a:noFill/>
          </a:ln>
        </p:spPr>
        <p:txBody>
          <a:bodyPr anchorCtr="0" anchor="t" bIns="1080000" lIns="144000" spcFirstLastPara="1" rIns="0"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Change in Labour Supply is due to the following:</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Changes in the net advantages of an occupation. (eg. Number off days, time off for children/parent care) if these decrease thus less workers offer supply thus shifting to S1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2.Changes in the provision and quality of education and training.</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3.Demographic changes.</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(eg. Inward migration an increase or decrease in number of wokers will shift curve S2)</a:t>
            </a:r>
            <a:endParaRPr/>
          </a:p>
        </p:txBody>
      </p:sp>
      <p:pic>
        <p:nvPicPr>
          <p:cNvPr descr="Picture 2" id="457" name="Google Shape;457;p48"/>
          <p:cNvPicPr preferRelativeResize="0"/>
          <p:nvPr/>
        </p:nvPicPr>
        <p:blipFill rotWithShape="1">
          <a:blip r:embed="rId3">
            <a:alphaModFix/>
          </a:blip>
          <a:srcRect b="0" l="0" r="0" t="0"/>
          <a:stretch/>
        </p:blipFill>
        <p:spPr>
          <a:xfrm>
            <a:off x="7128994" y="1135175"/>
            <a:ext cx="4770979" cy="4608002"/>
          </a:xfrm>
          <a:prstGeom prst="rect">
            <a:avLst/>
          </a:prstGeom>
          <a:noFill/>
          <a:ln>
            <a:noFill/>
          </a:ln>
        </p:spPr>
      </p:pic>
      <p:sp>
        <p:nvSpPr>
          <p:cNvPr id="458" name="Google Shape;458;p48"/>
          <p:cNvSpPr txBox="1"/>
          <p:nvPr/>
        </p:nvSpPr>
        <p:spPr>
          <a:xfrm>
            <a:off x="7390247" y="203200"/>
            <a:ext cx="4248600" cy="646500"/>
          </a:xfrm>
          <a:prstGeom prst="rect">
            <a:avLst/>
          </a:prstGeom>
          <a:solidFill>
            <a:srgbClr val="87A896"/>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non-pecuniary rewards </a:t>
            </a:r>
            <a:r>
              <a:rPr lang="en-US" sz="1800">
                <a:solidFill>
                  <a:schemeClr val="dk1"/>
                </a:solidFill>
                <a:latin typeface="Noto Sans Symbols"/>
                <a:ea typeface="Noto Sans Symbols"/>
                <a:cs typeface="Noto Sans Symbols"/>
                <a:sym typeface="Noto Sans Symbols"/>
              </a:rPr>
              <a:t>decrease</a:t>
            </a:r>
            <a:r>
              <a:rPr lang="en-US" sz="1800">
                <a:solidFill>
                  <a:schemeClr val="dk1"/>
                </a:solidFill>
                <a:latin typeface="Noto Sans Symbols"/>
                <a:ea typeface="Noto Sans Symbols"/>
                <a:cs typeface="Noto Sans Symbols"/>
                <a:sym typeface="Noto Sans Symbols"/>
              </a:rPr>
              <a:t> </a:t>
            </a:r>
            <a:r>
              <a:rPr lang="en-US" sz="1800">
                <a:solidFill>
                  <a:schemeClr val="dk1"/>
                </a:solidFill>
                <a:latin typeface="Calibri"/>
                <a:ea typeface="Calibri"/>
                <a:cs typeface="Calibri"/>
                <a:sym typeface="Calibri"/>
              </a:rPr>
              <a:t>supply curve shifts to the left</a:t>
            </a:r>
            <a:endParaRPr/>
          </a:p>
        </p:txBody>
      </p:sp>
      <p:sp>
        <p:nvSpPr>
          <p:cNvPr id="459" name="Google Shape;459;p48"/>
          <p:cNvSpPr txBox="1"/>
          <p:nvPr/>
        </p:nvSpPr>
        <p:spPr>
          <a:xfrm>
            <a:off x="7390247" y="6028821"/>
            <a:ext cx="4248600" cy="646500"/>
          </a:xfrm>
          <a:prstGeom prst="rect">
            <a:avLst/>
          </a:prstGeom>
          <a:solidFill>
            <a:srgbClr val="87A896"/>
          </a:solid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If non-pecuniary rewards </a:t>
            </a:r>
            <a:r>
              <a:rPr lang="en-US" sz="1800">
                <a:solidFill>
                  <a:schemeClr val="dk1"/>
                </a:solidFill>
                <a:latin typeface="Noto Sans Symbols"/>
                <a:ea typeface="Noto Sans Symbols"/>
                <a:cs typeface="Noto Sans Symbols"/>
                <a:sym typeface="Noto Sans Symbols"/>
              </a:rPr>
              <a:t>increase</a:t>
            </a:r>
            <a:r>
              <a:rPr lang="en-US" sz="1800">
                <a:solidFill>
                  <a:schemeClr val="dk1"/>
                </a:solidFill>
                <a:latin typeface="Noto Sans Symbols"/>
                <a:ea typeface="Noto Sans Symbols"/>
                <a:cs typeface="Noto Sans Symbols"/>
                <a:sym typeface="Noto Sans Symbols"/>
              </a:rPr>
              <a:t>  </a:t>
            </a:r>
            <a:r>
              <a:rPr lang="en-US" sz="1800">
                <a:solidFill>
                  <a:schemeClr val="dk1"/>
                </a:solidFill>
                <a:latin typeface="Calibri"/>
                <a:ea typeface="Calibri"/>
                <a:cs typeface="Calibri"/>
                <a:sym typeface="Calibri"/>
              </a:rPr>
              <a:t>supply curve shifts to the right</a:t>
            </a:r>
            <a:endParaRP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descr="Picture 1" id="464" name="Google Shape;464;p49"/>
          <p:cNvPicPr preferRelativeResize="0"/>
          <p:nvPr/>
        </p:nvPicPr>
        <p:blipFill rotWithShape="1">
          <a:blip r:embed="rId3">
            <a:alphaModFix/>
          </a:blip>
          <a:srcRect b="0" l="0" r="0" t="0"/>
          <a:stretch/>
        </p:blipFill>
        <p:spPr>
          <a:xfrm>
            <a:off x="2152650" y="88900"/>
            <a:ext cx="7776000" cy="4554679"/>
          </a:xfrm>
          <a:prstGeom prst="rect">
            <a:avLst/>
          </a:prstGeom>
          <a:noFill/>
          <a:ln>
            <a:noFill/>
          </a:ln>
        </p:spPr>
      </p:pic>
      <p:sp>
        <p:nvSpPr>
          <p:cNvPr id="465" name="Google Shape;465;p49"/>
          <p:cNvSpPr/>
          <p:nvPr/>
        </p:nvSpPr>
        <p:spPr>
          <a:xfrm>
            <a:off x="5105400" y="4274246"/>
            <a:ext cx="1638300" cy="369333"/>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49"/>
          <p:cNvSpPr/>
          <p:nvPr/>
        </p:nvSpPr>
        <p:spPr>
          <a:xfrm>
            <a:off x="190500" y="4643578"/>
            <a:ext cx="11125200" cy="1958341"/>
          </a:xfrm>
          <a:prstGeom prst="rect">
            <a:avLst/>
          </a:prstGeom>
          <a:solidFill>
            <a:srgbClr val="B7E0A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Table shows that workers in the agricultural, fishery and forestry industries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2012 earned the lowest wages in the UK with the exception of occupations in accommodation and food services, which generally offer unskilled work.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main reason fur the low earnings in these industries;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is that the products produced, such as fish and food products, have a low sales value.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general, as the value of a good or service increases, so does the wage of the person who produces it.</a:t>
            </a:r>
            <a:endParaRPr/>
          </a:p>
        </p:txBody>
      </p:sp>
      <p:sp>
        <p:nvSpPr>
          <p:cNvPr id="467" name="Google Shape;467;p49"/>
          <p:cNvSpPr/>
          <p:nvPr/>
        </p:nvSpPr>
        <p:spPr>
          <a:xfrm>
            <a:off x="95486" y="88899"/>
            <a:ext cx="60773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strike="noStrike">
                <a:solidFill>
                  <a:srgbClr val="3A3A3A"/>
                </a:solidFill>
                <a:latin typeface="Verdana"/>
                <a:ea typeface="Verdana"/>
                <a:cs typeface="Verdana"/>
                <a:sym typeface="Verdana"/>
              </a:rPr>
              <a:t>Why earning of occupation change over time </a:t>
            </a:r>
            <a:endParaRPr/>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0"/>
          <p:cNvSpPr txBox="1"/>
          <p:nvPr/>
        </p:nvSpPr>
        <p:spPr>
          <a:xfrm>
            <a:off x="1018351" y="539426"/>
            <a:ext cx="10587192" cy="461665"/>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Differences in earnings between industrial sectors/stages of production </a:t>
            </a:r>
            <a:endParaRPr b="1" sz="2400">
              <a:solidFill>
                <a:schemeClr val="dk1"/>
              </a:solidFill>
              <a:latin typeface="Arial"/>
              <a:ea typeface="Arial"/>
              <a:cs typeface="Arial"/>
              <a:sym typeface="Arial"/>
            </a:endParaRPr>
          </a:p>
        </p:txBody>
      </p:sp>
      <p:pic>
        <p:nvPicPr>
          <p:cNvPr id="473" name="Google Shape;473;p50"/>
          <p:cNvPicPr preferRelativeResize="0"/>
          <p:nvPr/>
        </p:nvPicPr>
        <p:blipFill rotWithShape="1">
          <a:blip r:embed="rId3">
            <a:alphaModFix/>
          </a:blip>
          <a:srcRect b="4383" l="0" r="0" t="0"/>
          <a:stretch/>
        </p:blipFill>
        <p:spPr>
          <a:xfrm>
            <a:off x="442243" y="1231071"/>
            <a:ext cx="11163300" cy="4395857"/>
          </a:xfrm>
          <a:prstGeom prst="rect">
            <a:avLst/>
          </a:prstGeom>
          <a:noFill/>
          <a:ln>
            <a:noFill/>
          </a:ln>
        </p:spPr>
      </p:pic>
      <p:sp>
        <p:nvSpPr>
          <p:cNvPr id="474" name="Google Shape;474;p50"/>
          <p:cNvSpPr/>
          <p:nvPr/>
        </p:nvSpPr>
        <p:spPr>
          <a:xfrm>
            <a:off x="1018351" y="55104"/>
            <a:ext cx="935704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strike="noStrike">
                <a:solidFill>
                  <a:srgbClr val="3A3A3A"/>
                </a:solidFill>
                <a:latin typeface="Verdana"/>
                <a:ea typeface="Verdana"/>
                <a:cs typeface="Verdana"/>
                <a:sym typeface="Verdana"/>
              </a:rPr>
              <a:t>Why earning of occupation change over time </a:t>
            </a:r>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1"/>
          <p:cNvSpPr txBox="1"/>
          <p:nvPr/>
        </p:nvSpPr>
        <p:spPr>
          <a:xfrm>
            <a:off x="266700" y="163819"/>
            <a:ext cx="11518800" cy="52641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Table above also shows that occupations in the finance, insurance, information and communication industries typically earn the highest wages. </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Tertiary sector occupations produce services of a higher value than those in the primary sector.</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 rise in the price of minerals &amp; metals  explain high earnings of people working in mining and quarrying. </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Skilled trades electricians &amp; gas technicians in short supply in recent years in the UK,</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partly due to the lengthy training period required (led to increased earnings)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People in tertiary sector professions tend to have high earnings because</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To become a fully qualified accountant, doctor or lawyer requires postgraduate level study, professional examinations and many years of experience. </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Reward for this time and effort is higher wages, which attract people to those professions. </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Students take out loans for UNI and postgraduate training and they ·would only be prepared to do this because of the potential reward of high future </a:t>
            </a:r>
            <a:endParaRPr/>
          </a:p>
        </p:txBody>
      </p:sp>
      <p:sp>
        <p:nvSpPr>
          <p:cNvPr id="480" name="Google Shape;480;p51"/>
          <p:cNvSpPr/>
          <p:nvPr/>
        </p:nvSpPr>
        <p:spPr>
          <a:xfrm>
            <a:off x="1009650" y="5798870"/>
            <a:ext cx="10032900" cy="1158300"/>
          </a:xfrm>
          <a:prstGeom prst="rect">
            <a:avLst/>
          </a:prstGeom>
          <a:solidFill>
            <a:srgbClr val="E6ECB0"/>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Activity in google classroom</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Discuss  the possible reasons why people who produce food, which is essential for life, get paid the lowest wages on Earth, while bankers, who produce nothing of substance , get paid the highest.</a:t>
            </a:r>
            <a:endParaRPr/>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nvSpPr>
        <p:spPr>
          <a:xfrm>
            <a:off x="188843" y="218660"/>
            <a:ext cx="11400300" cy="471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Changes in barging power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Change in union barging power can effect earning eg if governments lift ban on forming unions for certain sectors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Nurses unions more willing to strike for fairer pay</a:t>
            </a:r>
            <a:endParaRPr sz="1800">
              <a:solidFill>
                <a:schemeClr val="dk1"/>
              </a:solidFill>
              <a:latin typeface="Calibri"/>
              <a:ea typeface="Calibri"/>
              <a:cs typeface="Calibri"/>
              <a:sym typeface="Calibri"/>
            </a:endParaRPr>
          </a:p>
          <a:p>
            <a:pPr indent="457200" lvl="0" marL="0" marR="0" rtl="0" algn="l">
              <a:spcBef>
                <a:spcPts val="0"/>
              </a:spcBef>
              <a:spcAft>
                <a:spcPts val="0"/>
              </a:spcAft>
              <a:buNone/>
            </a:pPr>
            <a:r>
              <a:rPr lang="en-US" sz="1800">
                <a:solidFill>
                  <a:schemeClr val="dk1"/>
                </a:solidFill>
                <a:latin typeface="Calibri"/>
                <a:ea typeface="Calibri"/>
                <a:cs typeface="Calibri"/>
                <a:sym typeface="Calibri"/>
              </a:rPr>
              <a:t>Nurses union strik</a:t>
            </a:r>
            <a:r>
              <a:rPr lang="en-US" sz="1800">
                <a:solidFill>
                  <a:schemeClr val="dk1"/>
                </a:solidFill>
                <a:latin typeface="Calibri"/>
                <a:ea typeface="Calibri"/>
                <a:cs typeface="Calibri"/>
                <a:sym typeface="Calibri"/>
              </a:rPr>
              <a:t>e: </a:t>
            </a:r>
            <a:r>
              <a:rPr lang="en-US" sz="1800">
                <a:solidFill>
                  <a:schemeClr val="dk1"/>
                </a:solidFill>
                <a:highlight>
                  <a:srgbClr val="F9F9F9"/>
                </a:highlight>
                <a:latin typeface="Calibri"/>
                <a:ea typeface="Calibri"/>
                <a:cs typeface="Calibri"/>
                <a:sym typeface="Calibri"/>
              </a:rPr>
              <a:t>https://youtu.be/ub82Xb1C8os</a:t>
            </a:r>
            <a:br>
              <a:rPr lang="en-US" sz="1800">
                <a:solidFill>
                  <a:schemeClr val="dk1"/>
                </a:solidFill>
                <a:highlight>
                  <a:srgbClr val="F9F9F9"/>
                </a:highlight>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Changes in Government policy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Expand public sector</a:t>
            </a:r>
            <a:r>
              <a:rPr lang="en-US" sz="1800">
                <a:solidFill>
                  <a:schemeClr val="dk1"/>
                </a:solidFill>
                <a:latin typeface="Calibri"/>
                <a:ea typeface="Calibri"/>
                <a:cs typeface="Calibri"/>
                <a:sym typeface="Calibri"/>
              </a:rPr>
              <a:t> eg road building is decreased thus more workers available in private sector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Increasing Min wage rate</a:t>
            </a:r>
            <a:r>
              <a:rPr lang="en-US" sz="1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Improved education</a:t>
            </a:r>
            <a:r>
              <a:rPr lang="en-US" sz="1800">
                <a:solidFill>
                  <a:schemeClr val="dk1"/>
                </a:solidFill>
                <a:latin typeface="Calibri"/>
                <a:ea typeface="Calibri"/>
                <a:cs typeface="Calibri"/>
                <a:sym typeface="Calibri"/>
              </a:rPr>
              <a:t> will ↑ skill level and ↑ workers productivity thus reduce costs and increase international competitiveness. ↑ demand of goods &amp; service and MNC set up factories in country more need for workers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Policies on immigration</a:t>
            </a:r>
            <a:r>
              <a:rPr lang="en-US" sz="1800">
                <a:solidFill>
                  <a:schemeClr val="dk1"/>
                </a:solidFill>
                <a:latin typeface="Calibri"/>
                <a:ea typeface="Calibri"/>
                <a:cs typeface="Calibri"/>
                <a:sym typeface="Calibri"/>
              </a:rPr>
              <a:t> – easier for foreigners to live &amp; work will ↑ supply of labour this may ↓ wages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the country needs certain occupations as well eg nurses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Anti-discrimination</a:t>
            </a:r>
            <a:r>
              <a:rPr lang="en-US" sz="1800">
                <a:solidFill>
                  <a:schemeClr val="dk1"/>
                </a:solidFill>
                <a:latin typeface="Calibri"/>
                <a:ea typeface="Calibri"/>
                <a:cs typeface="Calibri"/>
                <a:sym typeface="Calibri"/>
              </a:rPr>
              <a:t> laws help disadvantage groups eg change attitude of women plus with increased education of women lead to higher wagers   </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Advances in technologies</a:t>
            </a:r>
            <a:r>
              <a:rPr lang="en-US" sz="1800">
                <a:solidFill>
                  <a:schemeClr val="dk1"/>
                </a:solidFill>
                <a:latin typeface="Calibri"/>
                <a:ea typeface="Calibri"/>
                <a:cs typeface="Calibri"/>
                <a:sym typeface="Calibri"/>
              </a:rPr>
              <a:t> alter wages Down ward pressure by reducing demand for workers or may increase demand of of certain workers eg online shopping more drivers needed</a:t>
            </a:r>
            <a:endParaRP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3"/>
          <p:cNvSpPr txBox="1"/>
          <p:nvPr/>
        </p:nvSpPr>
        <p:spPr>
          <a:xfrm>
            <a:off x="127000" y="402182"/>
            <a:ext cx="11925300" cy="470427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Changes in earnings over a life-time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Arial"/>
                <a:ea typeface="Arial"/>
                <a:cs typeface="Arial"/>
                <a:sym typeface="Arial"/>
              </a:rPr>
              <a:t>Earnings change over a person's lifetime for the following reasons</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level of education a person has tends to affect, in most cases, their earnings and earning potential</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Inexperienced workers, such as graduates in their first year of work, earn less than experienced workers.</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Salaries and wages usually increase with experience and time spent working at a firm.</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After workers reach the peak of their career, their salaries and wages tend to remain fairly constant.</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After retirement, earnings full and people are dependent on their pensions and savings to cover their living expenses.</a:t>
            </a:r>
            <a:endParaRP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p:nvPr/>
        </p:nvSpPr>
        <p:spPr>
          <a:xfrm>
            <a:off x="204944" y="163852"/>
            <a:ext cx="107773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strike="noStrike">
                <a:solidFill>
                  <a:srgbClr val="011010"/>
                </a:solidFill>
                <a:latin typeface="Arial"/>
                <a:ea typeface="Arial"/>
                <a:cs typeface="Arial"/>
                <a:sym typeface="Arial"/>
              </a:rPr>
              <a:t>Elasticity of labour demand measures the responsiveness of demand when there is a change in the wage rate. </a:t>
            </a:r>
            <a:endParaRPr b="1" sz="1800">
              <a:solidFill>
                <a:schemeClr val="dk1"/>
              </a:solidFill>
              <a:latin typeface="Calibri"/>
              <a:ea typeface="Calibri"/>
              <a:cs typeface="Calibri"/>
              <a:sym typeface="Calibri"/>
            </a:endParaRPr>
          </a:p>
        </p:txBody>
      </p:sp>
      <p:pic>
        <p:nvPicPr>
          <p:cNvPr id="496" name="Google Shape;496;p54"/>
          <p:cNvPicPr preferRelativeResize="0"/>
          <p:nvPr/>
        </p:nvPicPr>
        <p:blipFill rotWithShape="1">
          <a:blip r:embed="rId3">
            <a:alphaModFix/>
          </a:blip>
          <a:srcRect b="0" l="0" r="0" t="0"/>
          <a:stretch/>
        </p:blipFill>
        <p:spPr>
          <a:xfrm>
            <a:off x="564625" y="892350"/>
            <a:ext cx="7854675" cy="5897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nvSpPr>
        <p:spPr>
          <a:xfrm>
            <a:off x="252789" y="620689"/>
            <a:ext cx="11647553" cy="6482269"/>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elasticity of demand for labour depends on these factors:</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Labour costs as a % of total costs</a:t>
            </a:r>
            <a:r>
              <a:rPr b="0" lang="en-US" sz="2400">
                <a:solidFill>
                  <a:schemeClr val="dk1"/>
                </a:solidFill>
                <a:latin typeface="Calibri"/>
                <a:ea typeface="Calibri"/>
                <a:cs typeface="Calibri"/>
                <a:sym typeface="Calibri"/>
              </a:rPr>
              <a:t>: </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When labour expenses are a high proportion of total costs, then labour demand is more elastic than a business where fixed costs of capital are the dominant business expense. </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E.g. if labour costs only 10% of total costs easier to pass on to consumer (inelastic)</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 many service jobs such as customer service centres or gas boiler repairs, labour costs are a high proportion of the total costs of a business.</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The ease and cost of factor substitution</a:t>
            </a:r>
            <a:r>
              <a:rPr b="0" lang="en-US" sz="2400">
                <a:solidFill>
                  <a:schemeClr val="dk1"/>
                </a:solidFill>
                <a:latin typeface="Calibri"/>
                <a:ea typeface="Calibri"/>
                <a:cs typeface="Calibri"/>
                <a:sym typeface="Calibri"/>
              </a:rPr>
              <a:t>: </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Labour demand will be more elastic when a firm can substitute quickly and easily between labour and capital inputs. </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When specialised labour or capital is needed, then the demand for labour will be more inelastic with respect to the wage rate. </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E.G. it might be fairly easy and cheap to replace security guards with cameras but a hotel would find it almost impossible to replace hotel cleaning staff with machinery</a:t>
            </a:r>
            <a:endParaRPr/>
          </a:p>
        </p:txBody>
      </p:sp>
      <p:sp>
        <p:nvSpPr>
          <p:cNvPr id="503" name="Google Shape;503;p55"/>
          <p:cNvSpPr txBox="1"/>
          <p:nvPr/>
        </p:nvSpPr>
        <p:spPr>
          <a:xfrm>
            <a:off x="3575720" y="188639"/>
            <a:ext cx="4867757" cy="486208"/>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2800">
                <a:solidFill>
                  <a:schemeClr val="dk1"/>
                </a:solidFill>
                <a:latin typeface="Arial"/>
                <a:ea typeface="Arial"/>
                <a:cs typeface="Arial"/>
                <a:sym typeface="Arial"/>
              </a:rPr>
              <a:t>Elasticity of demand of labour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6"/>
          <p:cNvSpPr txBox="1"/>
          <p:nvPr/>
        </p:nvSpPr>
        <p:spPr>
          <a:xfrm>
            <a:off x="479375" y="548681"/>
            <a:ext cx="11521200" cy="44331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The price elasticity of demand for the final output produced by a business: </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If a firm is operating in a highly competitive market where final demand for the product is price elastic, </a:t>
            </a:r>
            <a:endParaRPr/>
          </a:p>
          <a:p>
            <a:pPr indent="-342900" lvl="2" marL="12573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little market power to pass on higher wage costs to consumers through a higher price. </a:t>
            </a:r>
            <a:endParaRPr/>
          </a:p>
          <a:p>
            <a:pPr indent="-342900" lvl="2" marL="12573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demand for labour may therefore be more elastic as a consequence. </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 contrast, a firm that sells a product where final demand is inelastic will be better placed to pass on higher costs to consumers.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Time;</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Elasticity of demand likely to </a:t>
            </a:r>
            <a:r>
              <a:rPr lang="en-US" sz="2400">
                <a:solidFill>
                  <a:schemeClr val="dk1"/>
                </a:solidFill>
                <a:latin typeface="Noto Sans Symbols"/>
                <a:ea typeface="Noto Sans Symbols"/>
                <a:cs typeface="Noto Sans Symbols"/>
                <a:sym typeface="Noto Sans Symbols"/>
              </a:rPr>
              <a:t>increase </a:t>
            </a:r>
            <a:r>
              <a:rPr lang="en-US" sz="2400">
                <a:solidFill>
                  <a:schemeClr val="dk1"/>
                </a:solidFill>
                <a:latin typeface="Noto Sans Symbols"/>
                <a:ea typeface="Noto Sans Symbols"/>
                <a:cs typeface="Noto Sans Symbols"/>
                <a:sym typeface="Noto Sans Symbols"/>
              </a:rPr>
              <a:t> </a:t>
            </a:r>
            <a:r>
              <a:rPr lang="en-US" sz="2400">
                <a:solidFill>
                  <a:schemeClr val="dk1"/>
                </a:solidFill>
                <a:latin typeface="Calibri"/>
                <a:ea typeface="Calibri"/>
                <a:cs typeface="Calibri"/>
                <a:sym typeface="Calibri"/>
              </a:rPr>
              <a:t>over time able to find substitute of labour.</a:t>
            </a:r>
            <a:endParaRPr/>
          </a:p>
          <a:p>
            <a:pPr indent="-342900" lvl="0" marL="342900" marR="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Government legislation may make it hard let workers go in short periods of time   </a:t>
            </a:r>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Picture 2" id="194" name="Google Shape;194;p21"/>
          <p:cNvPicPr preferRelativeResize="0"/>
          <p:nvPr/>
        </p:nvPicPr>
        <p:blipFill rotWithShape="1">
          <a:blip r:embed="rId3">
            <a:alphaModFix/>
          </a:blip>
          <a:srcRect b="0" l="0" r="0" t="0"/>
          <a:stretch/>
        </p:blipFill>
        <p:spPr>
          <a:xfrm>
            <a:off x="4511675" y="5229225"/>
            <a:ext cx="3024189" cy="1295400"/>
          </a:xfrm>
          <a:prstGeom prst="rect">
            <a:avLst/>
          </a:prstGeom>
          <a:noFill/>
          <a:ln>
            <a:noFill/>
          </a:ln>
        </p:spPr>
      </p:pic>
      <p:sp>
        <p:nvSpPr>
          <p:cNvPr id="195" name="Google Shape;195;p21"/>
          <p:cNvSpPr txBox="1"/>
          <p:nvPr>
            <p:ph idx="4294967295" type="title"/>
          </p:nvPr>
        </p:nvSpPr>
        <p:spPr>
          <a:xfrm>
            <a:off x="2133600" y="287338"/>
            <a:ext cx="10058400" cy="8810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700"/>
              <a:buFont typeface="Arial Rounded"/>
              <a:buNone/>
            </a:pPr>
            <a:r>
              <a:rPr b="1" lang="en-US">
                <a:latin typeface="Arial Rounded"/>
                <a:ea typeface="Arial Rounded"/>
                <a:cs typeface="Arial Rounded"/>
                <a:sym typeface="Arial Rounded"/>
              </a:rPr>
              <a:t>Wage Factors</a:t>
            </a:r>
            <a:endParaRPr/>
          </a:p>
        </p:txBody>
      </p:sp>
      <p:sp>
        <p:nvSpPr>
          <p:cNvPr id="196" name="Google Shape;196;p21"/>
          <p:cNvSpPr txBox="1"/>
          <p:nvPr>
            <p:ph idx="4294967295" type="body"/>
          </p:nvPr>
        </p:nvSpPr>
        <p:spPr>
          <a:xfrm>
            <a:off x="0" y="1612900"/>
            <a:ext cx="10096500" cy="3916363"/>
          </a:xfrm>
          <a:prstGeom prst="rect">
            <a:avLst/>
          </a:prstGeom>
          <a:noFill/>
          <a:ln>
            <a:noFill/>
          </a:ln>
        </p:spPr>
        <p:txBody>
          <a:bodyPr anchorCtr="0" anchor="t" bIns="45700" lIns="0" spcFirstLastPara="1" rIns="0" wrap="square" tIns="45700">
            <a:normAutofit/>
          </a:bodyPr>
          <a:lstStyle/>
          <a:p>
            <a:pPr indent="-120650" lvl="0" marL="91413" rtl="0" algn="l">
              <a:lnSpc>
                <a:spcPct val="90000"/>
              </a:lnSpc>
              <a:spcBef>
                <a:spcPts val="0"/>
              </a:spcBef>
              <a:spcAft>
                <a:spcPts val="0"/>
              </a:spcAft>
              <a:buSzPts val="1900"/>
              <a:buChar char=" "/>
            </a:pPr>
            <a:r>
              <a:rPr lang="en-US">
                <a:latin typeface="Arial"/>
                <a:ea typeface="Arial"/>
                <a:cs typeface="Arial"/>
                <a:sym typeface="Arial"/>
              </a:rPr>
              <a:t>Most people will supply their labour to firms to earn an income. </a:t>
            </a:r>
            <a:endParaRPr/>
          </a:p>
          <a:p>
            <a:pPr indent="0" lvl="0" marL="91413" rtl="0" algn="l">
              <a:lnSpc>
                <a:spcPct val="90000"/>
              </a:lnSpc>
              <a:spcBef>
                <a:spcPts val="400"/>
              </a:spcBef>
              <a:spcAft>
                <a:spcPts val="0"/>
              </a:spcAft>
              <a:buSzPts val="1999"/>
              <a:buNone/>
            </a:pPr>
            <a:r>
              <a:t/>
            </a:r>
            <a:endParaRPr/>
          </a:p>
          <a:p>
            <a:pPr indent="-120650" lvl="0" marL="91413" rtl="0" algn="l">
              <a:lnSpc>
                <a:spcPct val="90000"/>
              </a:lnSpc>
              <a:spcBef>
                <a:spcPts val="400"/>
              </a:spcBef>
              <a:spcAft>
                <a:spcPts val="0"/>
              </a:spcAft>
              <a:buSzPts val="1900"/>
              <a:buChar char=" "/>
            </a:pPr>
            <a:r>
              <a:rPr lang="en-US">
                <a:latin typeface="Arial"/>
                <a:ea typeface="Arial"/>
                <a:cs typeface="Arial"/>
                <a:sym typeface="Arial"/>
              </a:rPr>
              <a:t>pay </a:t>
            </a:r>
            <a:r>
              <a:rPr b="1" lang="en-US">
                <a:solidFill>
                  <a:srgbClr val="FF0000"/>
                </a:solidFill>
              </a:rPr>
              <a:t>wages</a:t>
            </a:r>
            <a:r>
              <a:rPr lang="en-US">
                <a:latin typeface="Arial"/>
                <a:ea typeface="Arial"/>
                <a:cs typeface="Arial"/>
                <a:sym typeface="Arial"/>
              </a:rPr>
              <a:t> to workers to supply their labour to produce goods and services.</a:t>
            </a:r>
            <a:endParaRPr/>
          </a:p>
          <a:p>
            <a:pPr indent="0" lvl="0" marL="91413" rtl="0" algn="l">
              <a:lnSpc>
                <a:spcPct val="90000"/>
              </a:lnSpc>
              <a:spcBef>
                <a:spcPts val="400"/>
              </a:spcBef>
              <a:spcAft>
                <a:spcPts val="0"/>
              </a:spcAft>
              <a:buSzPts val="1999"/>
              <a:buNone/>
            </a:pPr>
            <a:r>
              <a:t/>
            </a:r>
            <a:endParaRPr/>
          </a:p>
          <a:p>
            <a:pPr indent="-120650" lvl="0" marL="91413" rtl="0" algn="l">
              <a:lnSpc>
                <a:spcPct val="90000"/>
              </a:lnSpc>
              <a:spcBef>
                <a:spcPts val="400"/>
              </a:spcBef>
              <a:spcAft>
                <a:spcPts val="0"/>
              </a:spcAft>
              <a:buSzPts val="1900"/>
              <a:buChar char=" "/>
            </a:pPr>
            <a:r>
              <a:rPr lang="en-US">
                <a:latin typeface="Arial"/>
                <a:ea typeface="Arial"/>
                <a:cs typeface="Arial"/>
                <a:sym typeface="Arial"/>
              </a:rPr>
              <a:t>Paid employment therefore provides people with money to buy the goods and services they need and want and cannot produce themselves.</a:t>
            </a:r>
            <a:endParaRP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7"/>
          <p:cNvSpPr/>
          <p:nvPr/>
        </p:nvSpPr>
        <p:spPr>
          <a:xfrm>
            <a:off x="5836682" y="117693"/>
            <a:ext cx="6266418" cy="67403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strike="noStrike">
                <a:solidFill>
                  <a:srgbClr val="011010"/>
                </a:solidFill>
                <a:latin typeface="Arial"/>
                <a:ea typeface="Arial"/>
                <a:cs typeface="Arial"/>
                <a:sym typeface="Arial"/>
              </a:rPr>
              <a:t>Some of the key factors affecting the wage elasticity of supply of labour are as follows:</a:t>
            </a:r>
            <a:endParaRPr/>
          </a:p>
          <a:p>
            <a:pPr indent="-285750" lvl="0" marL="28575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Nature of skills and qualifications required to work in an industry</a:t>
            </a:r>
            <a:endParaRPr/>
          </a:p>
          <a:p>
            <a:pPr indent="-285750" lvl="0" marL="28575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Specific skills and educational requirements make supply inelastic</a:t>
            </a:r>
            <a:endParaRPr/>
          </a:p>
          <a:p>
            <a:pPr indent="-285750" lvl="0" marL="28575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Lengthy and costly training periods makes labour supply inelastic</a:t>
            </a:r>
            <a:endParaRPr/>
          </a:p>
          <a:p>
            <a:pPr indent="-285750" lvl="0" marL="28575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When the minimum skill factor needed is relatively low, then the pool of available labour will be large, making labour supply elastic</a:t>
            </a:r>
            <a:endParaRPr/>
          </a:p>
          <a:p>
            <a:pPr indent="-285750" lvl="0" marL="28575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Vocational nature of work - in vocational jobs such as nursing, people are less sensitive to changes in wages when deciding whether to work and how many hours to work</a:t>
            </a:r>
            <a:endParaRPr/>
          </a:p>
          <a:p>
            <a:pPr indent="0" lvl="0" marL="0" marR="0" rtl="0" algn="l">
              <a:spcBef>
                <a:spcPts val="0"/>
              </a:spcBef>
              <a:spcAft>
                <a:spcPts val="0"/>
              </a:spcAft>
              <a:buNone/>
            </a:pPr>
            <a:r>
              <a:rPr b="0" i="0" lang="en-US" sz="1800" u="none" strike="noStrike">
                <a:solidFill>
                  <a:srgbClr val="011010"/>
                </a:solidFill>
                <a:latin typeface="Arial"/>
                <a:ea typeface="Arial"/>
                <a:cs typeface="Arial"/>
                <a:sym typeface="Arial"/>
              </a:rPr>
              <a:t>Time period – </a:t>
            </a:r>
            <a:br>
              <a:rPr b="0" i="0" lang="en-US" sz="1800" u="none" strike="noStrike">
                <a:solidFill>
                  <a:srgbClr val="011010"/>
                </a:solidFill>
                <a:latin typeface="Arial"/>
                <a:ea typeface="Arial"/>
                <a:cs typeface="Arial"/>
                <a:sym typeface="Arial"/>
              </a:rPr>
            </a:br>
            <a:endParaRPr b="0" i="0" sz="1800" u="none" strike="noStrike">
              <a:solidFill>
                <a:srgbClr val="011010"/>
              </a:solidFill>
              <a:latin typeface="Arial"/>
              <a:ea typeface="Arial"/>
              <a:cs typeface="Arial"/>
              <a:sym typeface="Arial"/>
            </a:endParaRPr>
          </a:p>
          <a:p>
            <a:pPr indent="-285750" lvl="1" marL="742950" marR="0" rtl="0" algn="l">
              <a:spcBef>
                <a:spcPts val="0"/>
              </a:spcBef>
              <a:spcAft>
                <a:spcPts val="0"/>
              </a:spcAft>
              <a:buClr>
                <a:srgbClr val="011010"/>
              </a:buClr>
              <a:buSzPts val="1800"/>
              <a:buFont typeface="Arial"/>
              <a:buChar char="•"/>
            </a:pPr>
            <a:r>
              <a:rPr b="0" i="0" lang="en-US" sz="1800" u="none" cap="none" strike="noStrike">
                <a:solidFill>
                  <a:srgbClr val="011010"/>
                </a:solidFill>
                <a:latin typeface="Arial"/>
                <a:ea typeface="Arial"/>
                <a:cs typeface="Arial"/>
                <a:sym typeface="Arial"/>
              </a:rPr>
              <a:t>In the short run, the supply curve for labour to a particular occupation tends to be relatively inelastic</a:t>
            </a:r>
            <a:endParaRPr/>
          </a:p>
          <a:p>
            <a:pPr indent="-285750" lvl="1" marL="742950" marR="0" rtl="0" algn="l">
              <a:spcBef>
                <a:spcPts val="0"/>
              </a:spcBef>
              <a:spcAft>
                <a:spcPts val="0"/>
              </a:spcAft>
              <a:buClr>
                <a:srgbClr val="011010"/>
              </a:buClr>
              <a:buSzPts val="1800"/>
              <a:buFont typeface="Arial"/>
              <a:buChar char="•"/>
            </a:pPr>
            <a:r>
              <a:rPr b="0" i="0" lang="en-US" sz="1800" u="none" cap="none" strike="noStrike">
                <a:solidFill>
                  <a:srgbClr val="011010"/>
                </a:solidFill>
                <a:latin typeface="Arial"/>
                <a:ea typeface="Arial"/>
                <a:cs typeface="Arial"/>
                <a:sym typeface="Arial"/>
              </a:rPr>
              <a:t>It takes time for people to respond to changes in relative wages and earnings – especially if people need to be re-trained to enter a new occupation</a:t>
            </a:r>
            <a:endParaRPr/>
          </a:p>
          <a:p>
            <a:pPr indent="-285750" lvl="1" marL="742950" marR="0" rtl="0" algn="l">
              <a:spcBef>
                <a:spcPts val="0"/>
              </a:spcBef>
              <a:spcAft>
                <a:spcPts val="0"/>
              </a:spcAft>
              <a:buClr>
                <a:srgbClr val="011010"/>
              </a:buClr>
              <a:buSzPts val="1800"/>
              <a:buFont typeface="Arial"/>
              <a:buChar char="•"/>
            </a:pPr>
            <a:r>
              <a:rPr b="0" i="0" lang="en-US" sz="1800" u="none" cap="none" strike="noStrike">
                <a:solidFill>
                  <a:srgbClr val="011010"/>
                </a:solidFill>
                <a:latin typeface="Arial"/>
                <a:ea typeface="Arial"/>
                <a:cs typeface="Arial"/>
                <a:sym typeface="Arial"/>
              </a:rPr>
              <a:t>When labour is geographically and occupationally mobile, then labour supply will tend to be relatively elastic even in the short term</a:t>
            </a:r>
            <a:endParaRPr/>
          </a:p>
        </p:txBody>
      </p:sp>
      <p:sp>
        <p:nvSpPr>
          <p:cNvPr id="514" name="Google Shape;514;p57"/>
          <p:cNvSpPr txBox="1"/>
          <p:nvPr/>
        </p:nvSpPr>
        <p:spPr>
          <a:xfrm>
            <a:off x="123290" y="4469258"/>
            <a:ext cx="598983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Level of employment in the economy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Most workers already employed firms need to increase wages to attract workers from other occupations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Mobility of labour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Easy of finding jobs and move from one area to anther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Highly mobility supply of labour more elastic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58"/>
          <p:cNvPicPr preferRelativeResize="0"/>
          <p:nvPr/>
        </p:nvPicPr>
        <p:blipFill rotWithShape="1">
          <a:blip r:embed="rId3">
            <a:alphaModFix/>
          </a:blip>
          <a:srcRect b="-321" l="0" r="0" t="0"/>
          <a:stretch/>
        </p:blipFill>
        <p:spPr>
          <a:xfrm>
            <a:off x="1692625" y="0"/>
            <a:ext cx="8506850" cy="6407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9"/>
          <p:cNvSpPr/>
          <p:nvPr/>
        </p:nvSpPr>
        <p:spPr>
          <a:xfrm>
            <a:off x="447260" y="552996"/>
            <a:ext cx="1131073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526" name="Google Shape;526;p59"/>
          <p:cNvSpPr/>
          <p:nvPr/>
        </p:nvSpPr>
        <p:spPr>
          <a:xfrm>
            <a:off x="304800" y="696810"/>
            <a:ext cx="10935000" cy="2994900"/>
          </a:xfrm>
          <a:prstGeom prst="rect">
            <a:avLst/>
          </a:prstGeom>
          <a:solidFill>
            <a:srgbClr val="BEEEF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100" u="none" strike="noStrike">
                <a:solidFill>
                  <a:srgbClr val="1F1F1F"/>
                </a:solidFill>
                <a:latin typeface="Open Sans"/>
                <a:ea typeface="Open Sans"/>
                <a:cs typeface="Open Sans"/>
                <a:sym typeface="Open Sans"/>
              </a:rPr>
              <a:t>The supply of labor is generally said to be more elastic in lower-skilled jobs that require less training.  For more skilled jobs, the supply of labor cannot change very quickly.  For example, if the wages of doctors went up, there would be no great change in the number of doctors working because it takes a long time to get the training needed to be a doctor.</a:t>
            </a:r>
            <a:endParaRPr sz="21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0"/>
          <p:cNvSpPr txBox="1"/>
          <p:nvPr/>
        </p:nvSpPr>
        <p:spPr>
          <a:xfrm>
            <a:off x="357729" y="2457814"/>
            <a:ext cx="10992687" cy="2550161"/>
          </a:xfrm>
          <a:prstGeom prst="rect">
            <a:avLst/>
          </a:prstGeom>
          <a:noFill/>
          <a:ln>
            <a:noFill/>
          </a:ln>
        </p:spPr>
        <p:txBody>
          <a:bodyPr anchorCtr="0" anchor="t" bIns="0" lIns="0" spcFirstLastPara="1" rIns="0" wrap="square" tIns="0">
            <a:normAutofit lnSpcReduction="10000"/>
          </a:bodyPr>
          <a:lstStyle/>
          <a:p>
            <a:pPr indent="-120650" lvl="0" marL="91413" marR="0" rtl="0" algn="l">
              <a:lnSpc>
                <a:spcPct val="90000"/>
              </a:lnSpc>
              <a:spcBef>
                <a:spcPts val="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Examples of specialisation and division of labour</a:t>
            </a:r>
            <a:endParaRPr/>
          </a:p>
          <a:p>
            <a:pPr indent="-120650" lvl="0" marL="91413" marR="0" rtl="0" algn="l">
              <a:lnSpc>
                <a:spcPct val="90000"/>
              </a:lnSpc>
              <a:spcBef>
                <a:spcPts val="1200"/>
              </a:spcBef>
              <a:spcAft>
                <a:spcPts val="0"/>
              </a:spcAft>
              <a:buClr>
                <a:schemeClr val="accent1"/>
              </a:buClr>
              <a:buSzPts val="1900"/>
              <a:buFont typeface="Trebuchet MS"/>
              <a:buChar char="•"/>
            </a:pPr>
            <a:r>
              <a:rPr b="1" lang="en-US" sz="1900">
                <a:solidFill>
                  <a:srgbClr val="404040"/>
                </a:solidFill>
                <a:latin typeface="Arial Rounded"/>
                <a:ea typeface="Arial Rounded"/>
                <a:cs typeface="Arial Rounded"/>
                <a:sym typeface="Arial Rounded"/>
              </a:rPr>
              <a:t>In the process of producing cars, there will be a high degree of labour specialisation.</a:t>
            </a:r>
            <a:endParaRPr/>
          </a:p>
          <a:p>
            <a:pPr indent="-120650" lvl="0" marL="91413" marR="0" rtl="0" algn="l">
              <a:lnSpc>
                <a:spcPct val="90000"/>
              </a:lnSpc>
              <a:spcBef>
                <a:spcPts val="1200"/>
              </a:spcBef>
              <a:spcAft>
                <a:spcPts val="0"/>
              </a:spcAft>
              <a:buClr>
                <a:schemeClr val="accent1"/>
              </a:buClr>
              <a:buSzPts val="1900"/>
              <a:buFont typeface="Trebuchet MS"/>
              <a:buChar char="•"/>
            </a:pPr>
            <a:r>
              <a:rPr b="1" lang="en-US" sz="1900">
                <a:solidFill>
                  <a:srgbClr val="404040"/>
                </a:solidFill>
                <a:latin typeface="Arial Rounded"/>
                <a:ea typeface="Arial Rounded"/>
                <a:cs typeface="Arial Rounded"/>
                <a:sym typeface="Arial Rounded"/>
              </a:rPr>
              <a:t>Some workers will design the cars</a:t>
            </a:r>
            <a:endParaRPr/>
          </a:p>
          <a:p>
            <a:pPr indent="-120650" lvl="0" marL="91413" marR="0" rtl="0" algn="l">
              <a:lnSpc>
                <a:spcPct val="90000"/>
              </a:lnSpc>
              <a:spcBef>
                <a:spcPts val="1200"/>
              </a:spcBef>
              <a:spcAft>
                <a:spcPts val="0"/>
              </a:spcAft>
              <a:buClr>
                <a:schemeClr val="accent1"/>
              </a:buClr>
              <a:buSzPts val="1900"/>
              <a:buFont typeface="Trebuchet MS"/>
              <a:buChar char="•"/>
            </a:pPr>
            <a:r>
              <a:rPr b="1" lang="en-US" sz="1900">
                <a:solidFill>
                  <a:srgbClr val="404040"/>
                </a:solidFill>
                <a:latin typeface="Arial Rounded"/>
                <a:ea typeface="Arial Rounded"/>
                <a:cs typeface="Arial Rounded"/>
                <a:sym typeface="Arial Rounded"/>
              </a:rPr>
              <a:t>Some will work on testing cars</a:t>
            </a:r>
            <a:endParaRPr/>
          </a:p>
          <a:p>
            <a:pPr indent="-120650" lvl="0" marL="91413" marR="0" rtl="0" algn="l">
              <a:lnSpc>
                <a:spcPct val="90000"/>
              </a:lnSpc>
              <a:spcBef>
                <a:spcPts val="1200"/>
              </a:spcBef>
              <a:spcAft>
                <a:spcPts val="0"/>
              </a:spcAft>
              <a:buClr>
                <a:schemeClr val="accent1"/>
              </a:buClr>
              <a:buSzPts val="1900"/>
              <a:buFont typeface="Trebuchet MS"/>
              <a:buChar char="•"/>
            </a:pPr>
            <a:r>
              <a:rPr b="1" lang="en-US" sz="1900">
                <a:solidFill>
                  <a:srgbClr val="404040"/>
                </a:solidFill>
                <a:latin typeface="Arial Rounded"/>
                <a:ea typeface="Arial Rounded"/>
                <a:cs typeface="Arial Rounded"/>
                <a:sym typeface="Arial Rounded"/>
              </a:rPr>
              <a:t>Some will work on marketing.</a:t>
            </a:r>
            <a:endParaRPr/>
          </a:p>
          <a:p>
            <a:pPr indent="-120650" lvl="0" marL="91413" marR="0" rtl="0" algn="l">
              <a:lnSpc>
                <a:spcPct val="90000"/>
              </a:lnSpc>
              <a:spcBef>
                <a:spcPts val="1200"/>
              </a:spcBef>
              <a:spcAft>
                <a:spcPts val="0"/>
              </a:spcAft>
              <a:buClr>
                <a:schemeClr val="accent1"/>
              </a:buClr>
              <a:buSzPts val="1900"/>
              <a:buFont typeface="Trebuchet MS"/>
              <a:buChar char="•"/>
            </a:pPr>
            <a:r>
              <a:rPr b="1" lang="en-US" sz="1900">
                <a:solidFill>
                  <a:srgbClr val="404040"/>
                </a:solidFill>
                <a:latin typeface="Arial Rounded"/>
                <a:ea typeface="Arial Rounded"/>
                <a:cs typeface="Arial Rounded"/>
                <a:sym typeface="Arial Rounded"/>
              </a:rPr>
              <a:t>Some workers will work on different sections of the assembly line. Their job may be highly specific such as putting on tyres e.t.c.</a:t>
            </a:r>
            <a:endParaRPr/>
          </a:p>
        </p:txBody>
      </p:sp>
      <p:sp>
        <p:nvSpPr>
          <p:cNvPr id="532" name="Google Shape;532;p60"/>
          <p:cNvSpPr txBox="1"/>
          <p:nvPr/>
        </p:nvSpPr>
        <p:spPr>
          <a:xfrm>
            <a:off x="415338" y="380946"/>
            <a:ext cx="11361324" cy="1338581"/>
          </a:xfrm>
          <a:prstGeom prst="rect">
            <a:avLst/>
          </a:prstGeom>
          <a:solidFill>
            <a:srgbClr val="7FCAB9"/>
          </a:solidFill>
          <a:ln>
            <a:noFill/>
          </a:ln>
        </p:spPr>
        <p:txBody>
          <a:bodyPr anchorCtr="0" anchor="t" bIns="0" lIns="0" spcFirstLastPara="1" rIns="0" wrap="square" tIns="0">
            <a:normAutofit lnSpcReduction="10000"/>
          </a:bodyPr>
          <a:lstStyle/>
          <a:p>
            <a:pPr indent="-120650" lvl="0" marL="91413" marR="0" rtl="0" algn="l">
              <a:lnSpc>
                <a:spcPct val="90000"/>
              </a:lnSpc>
              <a:spcBef>
                <a:spcPts val="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Specialisation occurs when workers are assigned specific tasks within a production process. </a:t>
            </a:r>
            <a:endParaRPr/>
          </a:p>
          <a:p>
            <a:pPr indent="-120650" lvl="0" marL="91413" marR="0" rtl="0" algn="l">
              <a:lnSpc>
                <a:spcPct val="90000"/>
              </a:lnSpc>
              <a:spcBef>
                <a:spcPts val="1200"/>
              </a:spcBef>
              <a:spcAft>
                <a:spcPts val="0"/>
              </a:spcAft>
              <a:buClr>
                <a:schemeClr val="accent1"/>
              </a:buClr>
              <a:buSzPts val="1900"/>
              <a:buFont typeface="Trebuchet MS"/>
              <a:buChar char="•"/>
            </a:pPr>
            <a:r>
              <a:rPr b="1" lang="en-US" sz="1900">
                <a:solidFill>
                  <a:srgbClr val="404040"/>
                </a:solidFill>
                <a:latin typeface="Arial Rounded"/>
                <a:ea typeface="Arial Rounded"/>
                <a:cs typeface="Arial Rounded"/>
                <a:sym typeface="Arial Rounded"/>
              </a:rPr>
              <a:t>Workers will require less training to be an efficient worker. </a:t>
            </a:r>
            <a:endParaRPr/>
          </a:p>
          <a:p>
            <a:pPr indent="-120650" lvl="0" marL="91413" marR="0" rtl="0" algn="l">
              <a:lnSpc>
                <a:spcPct val="90000"/>
              </a:lnSpc>
              <a:spcBef>
                <a:spcPts val="1200"/>
              </a:spcBef>
              <a:spcAft>
                <a:spcPts val="0"/>
              </a:spcAft>
              <a:buClr>
                <a:schemeClr val="accent1"/>
              </a:buClr>
              <a:buSzPts val="1900"/>
              <a:buFont typeface="Trebuchet MS"/>
              <a:buChar char="•"/>
            </a:pPr>
            <a:r>
              <a:rPr b="1" lang="en-US" sz="1900">
                <a:solidFill>
                  <a:srgbClr val="404040"/>
                </a:solidFill>
                <a:latin typeface="Arial Rounded"/>
                <a:ea typeface="Arial Rounded"/>
                <a:cs typeface="Arial Rounded"/>
                <a:sym typeface="Arial Rounded"/>
              </a:rPr>
              <a:t>Will lead to an increase in labour productivity and firms will be able to benefit from </a:t>
            </a:r>
            <a:r>
              <a:rPr b="1" lang="en-US" sz="1900" u="sng">
                <a:solidFill>
                  <a:srgbClr val="404040"/>
                </a:solidFill>
                <a:latin typeface="Arial Rounded"/>
                <a:ea typeface="Arial Rounded"/>
                <a:cs typeface="Arial Rounded"/>
                <a:sym typeface="Arial Rounded"/>
                <a:hlinkClick r:id="rId3">
                  <a:extLst>
                    <a:ext uri="{A12FA001-AC4F-418D-AE19-62706E023703}">
                      <ahyp:hlinkClr val="tx"/>
                    </a:ext>
                  </a:extLst>
                </a:hlinkClick>
              </a:rPr>
              <a:t>economies of scale</a:t>
            </a:r>
            <a:r>
              <a:rPr b="1" lang="en-US" sz="1900">
                <a:solidFill>
                  <a:srgbClr val="404040"/>
                </a:solidFill>
                <a:latin typeface="Arial Rounded"/>
                <a:ea typeface="Arial Rounded"/>
                <a:cs typeface="Arial Rounded"/>
                <a:sym typeface="Arial Rounded"/>
              </a:rPr>
              <a:t> (lower average costs with increased output) and increased efficiency.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1"/>
          <p:cNvSpPr/>
          <p:nvPr/>
        </p:nvSpPr>
        <p:spPr>
          <a:xfrm>
            <a:off x="6191892" y="699167"/>
            <a:ext cx="6096000" cy="2862322"/>
          </a:xfrm>
          <a:prstGeom prst="rect">
            <a:avLst/>
          </a:prstGeom>
          <a:solidFill>
            <a:srgbClr val="BEEEFD"/>
          </a:solidFill>
          <a:ln>
            <a:noFill/>
          </a:ln>
        </p:spPr>
        <p:txBody>
          <a:bodyPr anchorCtr="0" anchor="t" bIns="45700" lIns="91425" spcFirstLastPara="1" rIns="91425" wrap="square" tIns="45700">
            <a:noAutofit/>
          </a:bodyPr>
          <a:lstStyle/>
          <a:p>
            <a:pPr indent="-114300" lvl="0" marL="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The division of labour occurs where production is broken down into many separate tasks</a:t>
            </a:r>
            <a:endParaRPr/>
          </a:p>
          <a:p>
            <a:pPr indent="-114300" lvl="0" marL="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Division of labour can raise output per person as people become proficient through constant repetition of a task</a:t>
            </a:r>
            <a:endParaRPr/>
          </a:p>
          <a:p>
            <a:pPr indent="-114300" lvl="0" marL="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This is called “learning by doing” </a:t>
            </a:r>
            <a:endParaRPr/>
          </a:p>
          <a:p>
            <a:pPr indent="-114300" lvl="0" marL="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This gain in labour productivity helps to lower the supply cost per unit </a:t>
            </a:r>
            <a:endParaRPr/>
          </a:p>
          <a:p>
            <a:pPr indent="-114300" lvl="0" marL="0" marR="0" rtl="0" algn="l">
              <a:spcBef>
                <a:spcPts val="0"/>
              </a:spcBef>
              <a:spcAft>
                <a:spcPts val="0"/>
              </a:spcAft>
              <a:buClr>
                <a:srgbClr val="011010"/>
              </a:buClr>
              <a:buSzPts val="1800"/>
              <a:buFont typeface="Arial"/>
              <a:buChar char="•"/>
            </a:pPr>
            <a:r>
              <a:rPr b="0" i="0" lang="en-US" sz="1800" u="none" strike="noStrike">
                <a:solidFill>
                  <a:srgbClr val="011010"/>
                </a:solidFill>
                <a:latin typeface="Arial"/>
                <a:ea typeface="Arial"/>
                <a:cs typeface="Arial"/>
                <a:sym typeface="Arial"/>
              </a:rPr>
              <a:t>Reduced supply costs in theory will lead to lower prices for consumers of goods and services causing gains in economic welfare e.g. through an increase in consumer surplus</a:t>
            </a:r>
            <a:endParaRPr/>
          </a:p>
        </p:txBody>
      </p:sp>
      <p:sp>
        <p:nvSpPr>
          <p:cNvPr id="538" name="Google Shape;538;p61"/>
          <p:cNvSpPr/>
          <p:nvPr/>
        </p:nvSpPr>
        <p:spPr>
          <a:xfrm>
            <a:off x="294525" y="105781"/>
            <a:ext cx="9815245" cy="369332"/>
          </a:xfrm>
          <a:prstGeom prst="rect">
            <a:avLst/>
          </a:prstGeom>
          <a:solidFill>
            <a:srgbClr val="E7F2D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strike="noStrike">
                <a:solidFill>
                  <a:srgbClr val="011010"/>
                </a:solidFill>
                <a:latin typeface="Arial"/>
                <a:ea typeface="Arial"/>
                <a:cs typeface="Arial"/>
                <a:sym typeface="Arial"/>
              </a:rPr>
              <a:t>The division of labour occurs where production is broken down into many separate tasks. </a:t>
            </a:r>
            <a:endParaRPr sz="1800">
              <a:solidFill>
                <a:schemeClr val="dk1"/>
              </a:solidFill>
              <a:latin typeface="Calibri"/>
              <a:ea typeface="Calibri"/>
              <a:cs typeface="Calibri"/>
              <a:sym typeface="Calibri"/>
            </a:endParaRPr>
          </a:p>
        </p:txBody>
      </p:sp>
      <p:pic>
        <p:nvPicPr>
          <p:cNvPr id="539" name="Google Shape;539;p61"/>
          <p:cNvPicPr preferRelativeResize="0"/>
          <p:nvPr/>
        </p:nvPicPr>
        <p:blipFill rotWithShape="1">
          <a:blip r:embed="rId3">
            <a:alphaModFix/>
          </a:blip>
          <a:srcRect b="0" l="0" r="0" t="0"/>
          <a:stretch/>
        </p:blipFill>
        <p:spPr>
          <a:xfrm>
            <a:off x="173591" y="620241"/>
            <a:ext cx="5915547" cy="30201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2"/>
          <p:cNvSpPr/>
          <p:nvPr/>
        </p:nvSpPr>
        <p:spPr>
          <a:xfrm>
            <a:off x="0" y="199862"/>
            <a:ext cx="12137205" cy="3801041"/>
          </a:xfrm>
          <a:prstGeom prst="rect">
            <a:avLst/>
          </a:prstGeom>
          <a:noFill/>
          <a:ln>
            <a:noFill/>
          </a:ln>
        </p:spPr>
        <p:txBody>
          <a:bodyPr anchorCtr="0" anchor="t" bIns="45700" lIns="91425" spcFirstLastPara="1" rIns="91425" wrap="square" tIns="45700">
            <a:noAutofit/>
          </a:bodyPr>
          <a:lstStyle/>
          <a:p>
            <a:pPr indent="-120650" lvl="0" marL="91413" marR="0" rtl="0" algn="l">
              <a:lnSpc>
                <a:spcPct val="90000"/>
              </a:lnSpc>
              <a:spcBef>
                <a:spcPts val="0"/>
              </a:spcBef>
              <a:spcAft>
                <a:spcPts val="0"/>
              </a:spcAft>
              <a:buClr>
                <a:schemeClr val="accent1"/>
              </a:buClr>
              <a:buSzPts val="1900"/>
              <a:buFont typeface="Trebuchet MS"/>
              <a:buChar char=" "/>
            </a:pPr>
            <a:r>
              <a:rPr b="1" lang="en-US" sz="1900">
                <a:solidFill>
                  <a:srgbClr val="0096FF"/>
                </a:solidFill>
                <a:latin typeface="Arial Rounded"/>
                <a:ea typeface="Arial Rounded"/>
                <a:cs typeface="Arial Rounded"/>
                <a:sym typeface="Arial Rounded"/>
              </a:rPr>
              <a:t>Advantages of Division of Labour</a:t>
            </a:r>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Practise makes perfect: Worker specialises in a particular task and gives in the best, thus producing goods faster and less wastage of material.</a:t>
            </a:r>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Use of machinery: Specialised machinery can be used which is further increase the productivity.</a:t>
            </a:r>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Increased Output: with improvement in efficiency and use of machinery output is increased.</a:t>
            </a:r>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Saves time: There is no time wasted in switching of jobs and thus the momentum of production can be maintained which leads to less wastage of time.</a:t>
            </a:r>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Skilled employees are more productive and are in greater demand.</a:t>
            </a:r>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Specialisation worker become skilled if in high demand can earn high wages (IA engineers)</a:t>
            </a:r>
            <a:endParaRPr/>
          </a:p>
          <a:p>
            <a:pPr indent="0" lvl="0" marL="91413" marR="0" rtl="0" algn="l">
              <a:lnSpc>
                <a:spcPct val="90000"/>
              </a:lnSpc>
              <a:spcBef>
                <a:spcPts val="1200"/>
              </a:spcBef>
              <a:spcAft>
                <a:spcPts val="0"/>
              </a:spcAft>
              <a:buClr>
                <a:schemeClr val="accent1"/>
              </a:buClr>
              <a:buSzPts val="1800"/>
              <a:buFont typeface="Trebuchet MS"/>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3"/>
          <p:cNvSpPr txBox="1"/>
          <p:nvPr/>
        </p:nvSpPr>
        <p:spPr>
          <a:xfrm>
            <a:off x="217209" y="3426678"/>
            <a:ext cx="11416503" cy="1554268"/>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63"/>
          <p:cNvSpPr txBox="1"/>
          <p:nvPr/>
        </p:nvSpPr>
        <p:spPr>
          <a:xfrm>
            <a:off x="217209" y="358071"/>
            <a:ext cx="11806456" cy="5171441"/>
          </a:xfrm>
          <a:prstGeom prst="rect">
            <a:avLst/>
          </a:prstGeom>
          <a:noFill/>
          <a:ln>
            <a:noFill/>
          </a:ln>
        </p:spPr>
        <p:txBody>
          <a:bodyPr anchorCtr="0" anchor="t" bIns="0" lIns="0" spcFirstLastPara="1" rIns="0" wrap="square" tIns="0">
            <a:normAutofit/>
          </a:bodyPr>
          <a:lstStyle/>
          <a:p>
            <a:pPr indent="-120650" lvl="0" marL="91413" marR="0" rtl="0" algn="l">
              <a:lnSpc>
                <a:spcPct val="90000"/>
              </a:lnSpc>
              <a:spcBef>
                <a:spcPts val="0"/>
              </a:spcBef>
              <a:spcAft>
                <a:spcPts val="0"/>
              </a:spcAft>
              <a:buClr>
                <a:schemeClr val="accent1"/>
              </a:buClr>
              <a:buSzPts val="1900"/>
              <a:buFont typeface="Trebuchet MS"/>
              <a:buChar char=" "/>
            </a:pPr>
            <a:r>
              <a:rPr b="1" lang="en-US" sz="1900">
                <a:solidFill>
                  <a:srgbClr val="0096FF"/>
                </a:solidFill>
                <a:latin typeface="Arial Rounded"/>
                <a:ea typeface="Arial Rounded"/>
                <a:cs typeface="Arial Rounded"/>
                <a:sym typeface="Arial Rounded"/>
              </a:rPr>
              <a:t>Disadvantages of Division of Labour</a:t>
            </a:r>
            <a:endParaRPr sz="1800">
              <a:solidFill>
                <a:schemeClr val="dk1"/>
              </a:solidFill>
              <a:latin typeface="Calibri"/>
              <a:ea typeface="Calibri"/>
              <a:cs typeface="Calibri"/>
              <a:sym typeface="Calibri"/>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Boredom: Performing the same task over and over again may lead to boredom for the workers.</a:t>
            </a:r>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Lack of variety: Though the number of goods produced increases but they are identical or standardized.</a:t>
            </a:r>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Low motivation for worker: Repeatedly performing the same task may lead to low motivation level for the worker. The worker might not have the sense of fulfilling a complete task as he is performing only a part of the job.</a:t>
            </a:r>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Lack of mobility: Due to specialisation workers might find it difficult to switch between occupations.</a:t>
            </a:r>
            <a:endParaRPr sz="1800">
              <a:solidFill>
                <a:schemeClr val="dk1"/>
              </a:solidFill>
              <a:latin typeface="Calibri"/>
              <a:ea typeface="Calibri"/>
              <a:cs typeface="Calibri"/>
              <a:sym typeface="Calibri"/>
            </a:endParaRPr>
          </a:p>
          <a:p>
            <a:pPr indent="-120650" lvl="0" marL="91413" marR="0" rtl="0" algn="l">
              <a:lnSpc>
                <a:spcPct val="90000"/>
              </a:lnSpc>
              <a:spcBef>
                <a:spcPts val="1200"/>
              </a:spcBef>
              <a:spcAft>
                <a:spcPts val="0"/>
              </a:spcAft>
              <a:buClr>
                <a:schemeClr val="accent1"/>
              </a:buClr>
              <a:buSzPts val="1900"/>
              <a:buFont typeface="Trebuchet MS"/>
              <a:buChar char=" "/>
            </a:pPr>
            <a:r>
              <a:rPr b="1" lang="en-US" sz="1900">
                <a:solidFill>
                  <a:srgbClr val="404040"/>
                </a:solidFill>
                <a:latin typeface="Arial Rounded"/>
                <a:ea typeface="Arial Rounded"/>
                <a:cs typeface="Arial Rounded"/>
                <a:sym typeface="Arial Rounded"/>
              </a:rPr>
              <a:t>Skills and become redundant and outdated in line with economic growth and globalization.</a:t>
            </a:r>
            <a:endParaRPr/>
          </a:p>
          <a:p>
            <a:pPr indent="0" lvl="0" marL="91413" marR="0" rtl="0" algn="l">
              <a:lnSpc>
                <a:spcPct val="90000"/>
              </a:lnSpc>
              <a:spcBef>
                <a:spcPts val="1200"/>
              </a:spcBef>
              <a:spcAft>
                <a:spcPts val="0"/>
              </a:spcAft>
              <a:buClr>
                <a:schemeClr val="accent1"/>
              </a:buClr>
              <a:buSzPts val="1800"/>
              <a:buFont typeface="Trebuchet MS"/>
              <a:buNone/>
            </a:pPr>
            <a:r>
              <a:t/>
            </a:r>
            <a:endParaRPr sz="1800">
              <a:solidFill>
                <a:schemeClr val="dk1"/>
              </a:solidFill>
              <a:latin typeface="Calibri"/>
              <a:ea typeface="Calibri"/>
              <a:cs typeface="Calibri"/>
              <a:sym typeface="Calibri"/>
            </a:endParaRPr>
          </a:p>
          <a:p>
            <a:pPr indent="0" lvl="0" marL="91413" marR="0" rtl="0" algn="l">
              <a:lnSpc>
                <a:spcPct val="90000"/>
              </a:lnSpc>
              <a:spcBef>
                <a:spcPts val="1200"/>
              </a:spcBef>
              <a:spcAft>
                <a:spcPts val="0"/>
              </a:spcAft>
              <a:buClr>
                <a:schemeClr val="accent1"/>
              </a:buClr>
              <a:buSzPts val="1800"/>
              <a:buFont typeface="Trebuchet MS"/>
              <a:buNone/>
            </a:pPr>
            <a:r>
              <a:t/>
            </a:r>
            <a:endParaRPr sz="1800">
              <a:solidFill>
                <a:schemeClr val="dk1"/>
              </a:solidFill>
              <a:latin typeface="Calibri"/>
              <a:ea typeface="Calibri"/>
              <a:cs typeface="Calibri"/>
              <a:sym typeface="Calibri"/>
            </a:endParaRPr>
          </a:p>
        </p:txBody>
      </p:sp>
      <p:sp>
        <p:nvSpPr>
          <p:cNvPr id="551" name="Google Shape;551;p63"/>
          <p:cNvSpPr txBox="1"/>
          <p:nvPr/>
        </p:nvSpPr>
        <p:spPr>
          <a:xfrm>
            <a:off x="217209" y="3945276"/>
            <a:ext cx="1180645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Evaluation point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Division of labour benefits an economy depends on how it effects cost of production &amp; quality of goods and serviced produced.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If it does result in lower costs of productions &amp; higher quality of G&amp;S it may be able to produce and export more G&amp;S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4"/>
          <p:cNvSpPr txBox="1"/>
          <p:nvPr/>
        </p:nvSpPr>
        <p:spPr>
          <a:xfrm>
            <a:off x="1140431" y="1705510"/>
            <a:ext cx="2389116" cy="369332"/>
          </a:xfrm>
          <a:prstGeom prst="rect">
            <a:avLst/>
          </a:prstGeom>
          <a:solidFill>
            <a:srgbClr val="E7F2D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Questions on page 161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idx="4294967295" type="title"/>
          </p:nvPr>
        </p:nvSpPr>
        <p:spPr>
          <a:xfrm>
            <a:off x="2133600" y="287338"/>
            <a:ext cx="100584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700"/>
              <a:buFont typeface="Arial Rounded"/>
              <a:buNone/>
            </a:pPr>
            <a:r>
              <a:rPr b="1" lang="en-US">
                <a:latin typeface="Arial Rounded"/>
                <a:ea typeface="Arial Rounded"/>
                <a:cs typeface="Arial Rounded"/>
                <a:sym typeface="Arial Rounded"/>
              </a:rPr>
              <a:t>What are fringe benefits?</a:t>
            </a:r>
            <a:endParaRPr/>
          </a:p>
        </p:txBody>
      </p:sp>
      <p:sp>
        <p:nvSpPr>
          <p:cNvPr id="202" name="Google Shape;202;p22"/>
          <p:cNvSpPr txBox="1"/>
          <p:nvPr>
            <p:ph idx="4294967295" type="body"/>
          </p:nvPr>
        </p:nvSpPr>
        <p:spPr>
          <a:xfrm>
            <a:off x="2133600" y="1846263"/>
            <a:ext cx="10058400" cy="4022725"/>
          </a:xfrm>
          <a:prstGeom prst="rect">
            <a:avLst/>
          </a:prstGeom>
          <a:noFill/>
          <a:ln>
            <a:noFill/>
          </a:ln>
        </p:spPr>
        <p:txBody>
          <a:bodyPr anchorCtr="0" anchor="t" bIns="45700" lIns="0" spcFirstLastPara="1" rIns="0" wrap="square" tIns="45700">
            <a:normAutofit/>
          </a:bodyPr>
          <a:lstStyle/>
          <a:p>
            <a:pPr indent="-177800" lvl="0" marL="91413" rtl="0" algn="l">
              <a:lnSpc>
                <a:spcPct val="90000"/>
              </a:lnSpc>
              <a:spcBef>
                <a:spcPts val="0"/>
              </a:spcBef>
              <a:spcAft>
                <a:spcPts val="0"/>
              </a:spcAft>
              <a:buSzPts val="2800"/>
              <a:buChar char=" "/>
            </a:pPr>
            <a:r>
              <a:rPr b="1" lang="en-US" sz="2800">
                <a:latin typeface="Arial Rounded"/>
                <a:ea typeface="Arial Rounded"/>
                <a:cs typeface="Arial Rounded"/>
                <a:sym typeface="Arial Rounded"/>
              </a:rPr>
              <a:t>Any other perks of the job which do not involve direct payment of money to the employee</a:t>
            </a:r>
            <a:endParaRPr/>
          </a:p>
          <a:p>
            <a:pPr indent="0" lvl="0" marL="91413" rtl="0" algn="l">
              <a:lnSpc>
                <a:spcPct val="90000"/>
              </a:lnSpc>
              <a:spcBef>
                <a:spcPts val="1400"/>
              </a:spcBef>
              <a:spcAft>
                <a:spcPts val="0"/>
              </a:spcAft>
              <a:buSzPts val="1999"/>
              <a:buNone/>
            </a:pPr>
            <a:r>
              <a:t/>
            </a:r>
            <a:endParaRPr/>
          </a:p>
          <a:p>
            <a:pPr indent="-177800" lvl="0" marL="91413" rtl="0" algn="l">
              <a:lnSpc>
                <a:spcPct val="90000"/>
              </a:lnSpc>
              <a:spcBef>
                <a:spcPts val="1400"/>
              </a:spcBef>
              <a:spcAft>
                <a:spcPts val="0"/>
              </a:spcAft>
              <a:buSzPts val="2800"/>
              <a:buChar char=" "/>
            </a:pPr>
            <a:r>
              <a:rPr b="1" lang="en-US" sz="2800">
                <a:latin typeface="Arial Rounded"/>
                <a:ea typeface="Arial Rounded"/>
                <a:cs typeface="Arial Rounded"/>
                <a:sym typeface="Arial Rounded"/>
              </a:rPr>
              <a:t>What kind of Fringe Benefits do companies offer?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7"/>
          <p:cNvSpPr txBox="1"/>
          <p:nvPr/>
        </p:nvSpPr>
        <p:spPr>
          <a:xfrm>
            <a:off x="700161" y="191053"/>
            <a:ext cx="9217026" cy="891541"/>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Demand  curve for labour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572" name="Google Shape;572;p67"/>
          <p:cNvGraphicFramePr/>
          <p:nvPr/>
        </p:nvGraphicFramePr>
        <p:xfrm>
          <a:off x="130270" y="819364"/>
          <a:ext cx="3000000" cy="3000000"/>
        </p:xfrm>
        <a:graphic>
          <a:graphicData uri="http://schemas.openxmlformats.org/drawingml/2006/table">
            <a:tbl>
              <a:tblPr>
                <a:noFill/>
                <a:tableStyleId>{85749B30-D91A-4D3B-8903-4CAF1F89C557}</a:tableStyleId>
              </a:tblPr>
              <a:tblGrid>
                <a:gridCol w="1477425"/>
                <a:gridCol w="1025975"/>
                <a:gridCol w="1436375"/>
                <a:gridCol w="1852675"/>
                <a:gridCol w="1852675"/>
              </a:tblGrid>
              <a:tr h="840750">
                <a:tc>
                  <a:txBody>
                    <a:bodyPr/>
                    <a:lstStyle/>
                    <a:p>
                      <a:pPr indent="0" lvl="0" marL="0" marR="0" rtl="0" algn="l">
                        <a:spcBef>
                          <a:spcPts val="0"/>
                        </a:spcBef>
                        <a:spcAft>
                          <a:spcPts val="0"/>
                        </a:spcAft>
                        <a:buNone/>
                      </a:pPr>
                      <a:r>
                        <a:rPr b="1" lang="en-US" sz="1600" u="none" cap="none" strike="noStrike">
                          <a:solidFill>
                            <a:srgbClr val="FFFFFF"/>
                          </a:solidFill>
                        </a:rPr>
                        <a:t>Number workers employed  </a:t>
                      </a:r>
                      <a:endParaRPr/>
                    </a:p>
                  </a:txBody>
                  <a:tcPr marT="45725" marB="45725" marR="45725" marL="45725">
                    <a:solidFill>
                      <a:srgbClr val="99CB38"/>
                    </a:solidFill>
                  </a:tcPr>
                </a:tc>
                <a:tc>
                  <a:txBody>
                    <a:bodyPr/>
                    <a:lstStyle/>
                    <a:p>
                      <a:pPr indent="0" lvl="0" marL="0" marR="0" rtl="0" algn="l">
                        <a:spcBef>
                          <a:spcPts val="0"/>
                        </a:spcBef>
                        <a:spcAft>
                          <a:spcPts val="0"/>
                        </a:spcAft>
                        <a:buNone/>
                      </a:pPr>
                      <a:r>
                        <a:rPr b="1" lang="en-US" sz="1600" u="none" cap="none" strike="noStrike">
                          <a:solidFill>
                            <a:srgbClr val="FFFFFF"/>
                          </a:solidFill>
                        </a:rPr>
                        <a:t>MPP</a:t>
                      </a:r>
                      <a:endParaRPr/>
                    </a:p>
                  </a:txBody>
                  <a:tcPr marT="45725" marB="45725" marR="45725" marL="45725">
                    <a:solidFill>
                      <a:srgbClr val="99CB38"/>
                    </a:solidFill>
                  </a:tcPr>
                </a:tc>
                <a:tc>
                  <a:txBody>
                    <a:bodyPr/>
                    <a:lstStyle/>
                    <a:p>
                      <a:pPr indent="0" lvl="0" marL="0" marR="0" rtl="0" algn="l">
                        <a:spcBef>
                          <a:spcPts val="0"/>
                        </a:spcBef>
                        <a:spcAft>
                          <a:spcPts val="0"/>
                        </a:spcAft>
                        <a:buNone/>
                      </a:pPr>
                      <a:r>
                        <a:rPr b="1" lang="en-US" sz="1600" u="none" cap="none" strike="noStrike">
                          <a:solidFill>
                            <a:srgbClr val="FFFFFF"/>
                          </a:solidFill>
                        </a:rPr>
                        <a:t>Price= MR ($)</a:t>
                      </a:r>
                      <a:endParaRPr/>
                    </a:p>
                  </a:txBody>
                  <a:tcPr marT="45725" marB="45725" marR="45725" marL="45725">
                    <a:solidFill>
                      <a:srgbClr val="99CB38"/>
                    </a:solidFill>
                  </a:tcPr>
                </a:tc>
                <a:tc>
                  <a:txBody>
                    <a:bodyPr/>
                    <a:lstStyle/>
                    <a:p>
                      <a:pPr indent="0" lvl="0" marL="0" marR="0" rtl="0" algn="l">
                        <a:spcBef>
                          <a:spcPts val="0"/>
                        </a:spcBef>
                        <a:spcAft>
                          <a:spcPts val="0"/>
                        </a:spcAft>
                        <a:buNone/>
                      </a:pPr>
                      <a:r>
                        <a:rPr b="1" lang="en-US" sz="1600" u="none" cap="none" strike="noStrike">
                          <a:solidFill>
                            <a:srgbClr val="FFFFFF"/>
                          </a:solidFill>
                        </a:rPr>
                        <a:t>MRP= MPP x MR (p)</a:t>
                      </a:r>
                      <a:endParaRPr/>
                    </a:p>
                  </a:txBody>
                  <a:tcPr marT="45725" marB="45725" marR="45725" marL="45725">
                    <a:solidFill>
                      <a:srgbClr val="99CB38"/>
                    </a:solidFill>
                  </a:tcPr>
                </a:tc>
                <a:tc>
                  <a:txBody>
                    <a:bodyPr/>
                    <a:lstStyle/>
                    <a:p>
                      <a:pPr indent="0" lvl="0" marL="0" marR="0" rtl="0" algn="l">
                        <a:spcBef>
                          <a:spcPts val="0"/>
                        </a:spcBef>
                        <a:spcAft>
                          <a:spcPts val="0"/>
                        </a:spcAft>
                        <a:buNone/>
                      </a:pPr>
                      <a:r>
                        <a:rPr b="1" lang="en-US" sz="1600" u="none" cap="none" strike="noStrike">
                          <a:solidFill>
                            <a:srgbClr val="FFFFFF"/>
                          </a:solidFill>
                        </a:rPr>
                        <a:t>Wage rate per week </a:t>
                      </a:r>
                      <a:endParaRPr/>
                    </a:p>
                  </a:txBody>
                  <a:tcPr marT="45725" marB="45725" marR="45725" marL="45725">
                    <a:solidFill>
                      <a:srgbClr val="99CB38"/>
                    </a:solidFill>
                  </a:tcPr>
                </a:tc>
              </a:tr>
              <a:tr h="358150">
                <a:tc>
                  <a:txBody>
                    <a:bodyPr/>
                    <a:lstStyle/>
                    <a:p>
                      <a:pPr indent="0" lvl="0" marL="0" marR="0" rtl="0" algn="l">
                        <a:spcBef>
                          <a:spcPts val="0"/>
                        </a:spcBef>
                        <a:spcAft>
                          <a:spcPts val="0"/>
                        </a:spcAft>
                        <a:buNone/>
                      </a:pPr>
                      <a:r>
                        <a:rPr lang="en-US" sz="1600" u="none" cap="none" strike="noStrike"/>
                        <a:t>1</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20</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10</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200</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160</a:t>
                      </a:r>
                      <a:endParaRPr/>
                    </a:p>
                  </a:txBody>
                  <a:tcPr marT="45725" marB="45725" marR="45725" marL="45725">
                    <a:solidFill>
                      <a:srgbClr val="DDECCC"/>
                    </a:solidFill>
                  </a:tcPr>
                </a:tc>
              </a:tr>
              <a:tr h="350325">
                <a:tc>
                  <a:txBody>
                    <a:bodyPr/>
                    <a:lstStyle/>
                    <a:p>
                      <a:pPr indent="0" lvl="0" marL="0" marR="0" rtl="0" algn="l">
                        <a:spcBef>
                          <a:spcPts val="0"/>
                        </a:spcBef>
                        <a:spcAft>
                          <a:spcPts val="0"/>
                        </a:spcAft>
                        <a:buNone/>
                      </a:pPr>
                      <a:r>
                        <a:rPr lang="en-US" sz="1600" u="none" cap="none" strike="noStrike"/>
                        <a:t>2</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18</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10</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180</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160</a:t>
                      </a:r>
                      <a:endParaRPr/>
                    </a:p>
                  </a:txBody>
                  <a:tcPr marT="45725" marB="45725" marR="45725" marL="45725">
                    <a:solidFill>
                      <a:srgbClr val="EFF6E7"/>
                    </a:solidFill>
                  </a:tcPr>
                </a:tc>
              </a:tr>
              <a:tr h="350325">
                <a:tc>
                  <a:txBody>
                    <a:bodyPr/>
                    <a:lstStyle/>
                    <a:p>
                      <a:pPr indent="0" lvl="0" marL="0" marR="0" rtl="0" algn="l">
                        <a:spcBef>
                          <a:spcPts val="0"/>
                        </a:spcBef>
                        <a:spcAft>
                          <a:spcPts val="0"/>
                        </a:spcAft>
                        <a:buNone/>
                      </a:pPr>
                      <a:r>
                        <a:rPr lang="en-US" sz="1600" u="none" cap="none" strike="noStrike"/>
                        <a:t>3</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16</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10</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160</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160</a:t>
                      </a:r>
                      <a:endParaRPr/>
                    </a:p>
                  </a:txBody>
                  <a:tcPr marT="45725" marB="45725" marR="45725" marL="45725">
                    <a:solidFill>
                      <a:srgbClr val="DDECCC"/>
                    </a:solidFill>
                  </a:tcPr>
                </a:tc>
              </a:tr>
              <a:tr h="350325">
                <a:tc>
                  <a:txBody>
                    <a:bodyPr/>
                    <a:lstStyle/>
                    <a:p>
                      <a:pPr indent="0" lvl="0" marL="0" marR="0" rtl="0" algn="l">
                        <a:spcBef>
                          <a:spcPts val="0"/>
                        </a:spcBef>
                        <a:spcAft>
                          <a:spcPts val="0"/>
                        </a:spcAft>
                        <a:buNone/>
                      </a:pPr>
                      <a:r>
                        <a:rPr lang="en-US" sz="1600" u="none" cap="none" strike="noStrike"/>
                        <a:t>4</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14</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10</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140</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160</a:t>
                      </a:r>
                      <a:endParaRPr/>
                    </a:p>
                  </a:txBody>
                  <a:tcPr marT="45725" marB="45725" marR="45725" marL="45725">
                    <a:solidFill>
                      <a:srgbClr val="EFF6E7"/>
                    </a:solidFill>
                  </a:tcPr>
                </a:tc>
              </a:tr>
              <a:tr h="350325">
                <a:tc>
                  <a:txBody>
                    <a:bodyPr/>
                    <a:lstStyle/>
                    <a:p>
                      <a:pPr indent="0" lvl="0" marL="0" marR="0" rtl="0" algn="l">
                        <a:spcBef>
                          <a:spcPts val="0"/>
                        </a:spcBef>
                        <a:spcAft>
                          <a:spcPts val="0"/>
                        </a:spcAft>
                        <a:buNone/>
                      </a:pPr>
                      <a:r>
                        <a:rPr lang="en-US" sz="1600" u="none" cap="none" strike="noStrike"/>
                        <a:t>5</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12</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10</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120</a:t>
                      </a:r>
                      <a:endParaRPr/>
                    </a:p>
                  </a:txBody>
                  <a:tcPr marT="45725" marB="45725" marR="45725" marL="45725">
                    <a:solidFill>
                      <a:srgbClr val="DDECCC"/>
                    </a:solidFill>
                  </a:tcPr>
                </a:tc>
                <a:tc>
                  <a:txBody>
                    <a:bodyPr/>
                    <a:lstStyle/>
                    <a:p>
                      <a:pPr indent="0" lvl="0" marL="0" marR="0" rtl="0" algn="l">
                        <a:spcBef>
                          <a:spcPts val="0"/>
                        </a:spcBef>
                        <a:spcAft>
                          <a:spcPts val="0"/>
                        </a:spcAft>
                        <a:buNone/>
                      </a:pPr>
                      <a:r>
                        <a:rPr lang="en-US" sz="1600" u="none" cap="none" strike="noStrike"/>
                        <a:t>160</a:t>
                      </a:r>
                      <a:endParaRPr/>
                    </a:p>
                  </a:txBody>
                  <a:tcPr marT="45725" marB="45725" marR="45725" marL="45725">
                    <a:solidFill>
                      <a:srgbClr val="DDECCC"/>
                    </a:solidFill>
                  </a:tcPr>
                </a:tc>
              </a:tr>
              <a:tr h="350325">
                <a:tc>
                  <a:txBody>
                    <a:bodyPr/>
                    <a:lstStyle/>
                    <a:p>
                      <a:pPr indent="0" lvl="0" marL="0" marR="0" rtl="0" algn="l">
                        <a:spcBef>
                          <a:spcPts val="0"/>
                        </a:spcBef>
                        <a:spcAft>
                          <a:spcPts val="0"/>
                        </a:spcAft>
                        <a:buNone/>
                      </a:pPr>
                      <a:r>
                        <a:rPr lang="en-US" sz="1600" u="none" cap="none" strike="noStrike"/>
                        <a:t>6</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10</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10</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100</a:t>
                      </a:r>
                      <a:endParaRPr/>
                    </a:p>
                  </a:txBody>
                  <a:tcPr marT="45725" marB="45725" marR="45725" marL="45725">
                    <a:solidFill>
                      <a:srgbClr val="EFF6E7"/>
                    </a:solidFill>
                  </a:tcPr>
                </a:tc>
                <a:tc>
                  <a:txBody>
                    <a:bodyPr/>
                    <a:lstStyle/>
                    <a:p>
                      <a:pPr indent="0" lvl="0" marL="0" marR="0" rtl="0" algn="l">
                        <a:spcBef>
                          <a:spcPts val="0"/>
                        </a:spcBef>
                        <a:spcAft>
                          <a:spcPts val="0"/>
                        </a:spcAft>
                        <a:buNone/>
                      </a:pPr>
                      <a:r>
                        <a:rPr lang="en-US" sz="1600" u="none" cap="none" strike="noStrike"/>
                        <a:t>160</a:t>
                      </a:r>
                      <a:endParaRPr/>
                    </a:p>
                  </a:txBody>
                  <a:tcPr marT="45725" marB="45725" marR="45725" marL="45725">
                    <a:solidFill>
                      <a:srgbClr val="EFF6E7"/>
                    </a:solidFill>
                  </a:tcPr>
                </a:tc>
              </a:tr>
            </a:tbl>
          </a:graphicData>
        </a:graphic>
      </p:graphicFrame>
      <p:cxnSp>
        <p:nvCxnSpPr>
          <p:cNvPr id="573" name="Google Shape;573;p67"/>
          <p:cNvCxnSpPr/>
          <p:nvPr/>
        </p:nvCxnSpPr>
        <p:spPr>
          <a:xfrm>
            <a:off x="8809155" y="1132763"/>
            <a:ext cx="27911" cy="2512261"/>
          </a:xfrm>
          <a:prstGeom prst="straightConnector1">
            <a:avLst/>
          </a:prstGeom>
          <a:noFill/>
          <a:ln cap="flat" cmpd="sng" w="12700">
            <a:solidFill>
              <a:srgbClr val="000000"/>
            </a:solidFill>
            <a:prstDash val="solid"/>
            <a:round/>
            <a:headEnd len="med" w="med" type="triangle"/>
            <a:tailEnd len="sm" w="sm" type="none"/>
          </a:ln>
        </p:spPr>
      </p:cxnSp>
      <p:cxnSp>
        <p:nvCxnSpPr>
          <p:cNvPr id="574" name="Google Shape;574;p67"/>
          <p:cNvCxnSpPr/>
          <p:nvPr/>
        </p:nvCxnSpPr>
        <p:spPr>
          <a:xfrm>
            <a:off x="8837066" y="3645024"/>
            <a:ext cx="2808313" cy="1"/>
          </a:xfrm>
          <a:prstGeom prst="straightConnector1">
            <a:avLst/>
          </a:prstGeom>
          <a:noFill/>
          <a:ln cap="flat" cmpd="sng" w="12700">
            <a:solidFill>
              <a:srgbClr val="000000"/>
            </a:solidFill>
            <a:prstDash val="solid"/>
            <a:round/>
            <a:headEnd len="sm" w="sm" type="none"/>
            <a:tailEnd len="med" w="med" type="triangle"/>
          </a:ln>
        </p:spPr>
      </p:cxnSp>
      <p:sp>
        <p:nvSpPr>
          <p:cNvPr id="575" name="Google Shape;575;p67"/>
          <p:cNvSpPr txBox="1"/>
          <p:nvPr/>
        </p:nvSpPr>
        <p:spPr>
          <a:xfrm>
            <a:off x="9089056" y="4381107"/>
            <a:ext cx="2592289" cy="35814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Q of labour employed</a:t>
            </a:r>
            <a:endParaRPr/>
          </a:p>
        </p:txBody>
      </p:sp>
      <p:sp>
        <p:nvSpPr>
          <p:cNvPr id="576" name="Google Shape;576;p67"/>
          <p:cNvSpPr txBox="1"/>
          <p:nvPr/>
        </p:nvSpPr>
        <p:spPr>
          <a:xfrm rot="-5400000">
            <a:off x="6996033" y="2372054"/>
            <a:ext cx="2118806" cy="3581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MRP &amp; Wage rate</a:t>
            </a:r>
            <a:endParaRPr/>
          </a:p>
        </p:txBody>
      </p:sp>
      <p:cxnSp>
        <p:nvCxnSpPr>
          <p:cNvPr id="577" name="Google Shape;577;p67"/>
          <p:cNvCxnSpPr/>
          <p:nvPr/>
        </p:nvCxnSpPr>
        <p:spPr>
          <a:xfrm>
            <a:off x="9197106" y="1556791"/>
            <a:ext cx="1944217" cy="1614524"/>
          </a:xfrm>
          <a:prstGeom prst="straightConnector1">
            <a:avLst/>
          </a:prstGeom>
          <a:noFill/>
          <a:ln cap="flat" cmpd="sng" w="12700">
            <a:solidFill>
              <a:srgbClr val="FF0000"/>
            </a:solidFill>
            <a:prstDash val="solid"/>
            <a:round/>
            <a:headEnd len="sm" w="sm" type="none"/>
            <a:tailEnd len="sm" w="sm" type="none"/>
          </a:ln>
        </p:spPr>
      </p:cxnSp>
      <p:sp>
        <p:nvSpPr>
          <p:cNvPr id="578" name="Google Shape;578;p67"/>
          <p:cNvSpPr txBox="1"/>
          <p:nvPr/>
        </p:nvSpPr>
        <p:spPr>
          <a:xfrm>
            <a:off x="11321342" y="2982620"/>
            <a:ext cx="648073" cy="3581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MRP</a:t>
            </a:r>
            <a:endParaRPr/>
          </a:p>
        </p:txBody>
      </p:sp>
      <p:sp>
        <p:nvSpPr>
          <p:cNvPr id="579" name="Google Shape;579;p67"/>
          <p:cNvSpPr txBox="1"/>
          <p:nvPr/>
        </p:nvSpPr>
        <p:spPr>
          <a:xfrm>
            <a:off x="135708" y="4381107"/>
            <a:ext cx="5388989" cy="1691640"/>
          </a:xfrm>
          <a:prstGeom prst="rect">
            <a:avLst/>
          </a:prstGeom>
          <a:noFill/>
          <a:ln>
            <a:noFill/>
          </a:ln>
        </p:spPr>
        <p:txBody>
          <a:bodyPr anchorCtr="0" anchor="t" bIns="45700" lIns="45700" spcFirstLastPara="1" rIns="45700"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$10 per unit MRP to be figured out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All out put sold at same price thus same slope as the MPP curve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Current wage rate $160</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Profit maximising employ workers up to  W = MRP    </a:t>
            </a:r>
            <a:endParaRPr/>
          </a:p>
        </p:txBody>
      </p:sp>
      <p:cxnSp>
        <p:nvCxnSpPr>
          <p:cNvPr id="580" name="Google Shape;580;p67"/>
          <p:cNvCxnSpPr/>
          <p:nvPr/>
        </p:nvCxnSpPr>
        <p:spPr>
          <a:xfrm>
            <a:off x="8837066" y="1988840"/>
            <a:ext cx="877932" cy="1"/>
          </a:xfrm>
          <a:prstGeom prst="straightConnector1">
            <a:avLst/>
          </a:prstGeom>
          <a:noFill/>
          <a:ln cap="flat" cmpd="sng" w="12700">
            <a:solidFill>
              <a:srgbClr val="000000"/>
            </a:solidFill>
            <a:prstDash val="lgDash"/>
            <a:round/>
            <a:headEnd len="sm" w="sm" type="none"/>
            <a:tailEnd len="sm" w="sm" type="none"/>
          </a:ln>
        </p:spPr>
      </p:cxnSp>
      <p:cxnSp>
        <p:nvCxnSpPr>
          <p:cNvPr id="581" name="Google Shape;581;p67"/>
          <p:cNvCxnSpPr/>
          <p:nvPr/>
        </p:nvCxnSpPr>
        <p:spPr>
          <a:xfrm flipH="1" rot="10800000">
            <a:off x="8837066" y="2420888"/>
            <a:ext cx="1296145" cy="2"/>
          </a:xfrm>
          <a:prstGeom prst="straightConnector1">
            <a:avLst/>
          </a:prstGeom>
          <a:noFill/>
          <a:ln cap="flat" cmpd="sng" w="12700">
            <a:solidFill>
              <a:srgbClr val="000000"/>
            </a:solidFill>
            <a:prstDash val="lgDash"/>
            <a:round/>
            <a:headEnd len="sm" w="sm" type="none"/>
            <a:tailEnd len="sm" w="sm" type="none"/>
          </a:ln>
        </p:spPr>
      </p:cxnSp>
      <p:cxnSp>
        <p:nvCxnSpPr>
          <p:cNvPr id="582" name="Google Shape;582;p67"/>
          <p:cNvCxnSpPr/>
          <p:nvPr/>
        </p:nvCxnSpPr>
        <p:spPr>
          <a:xfrm flipH="1" rot="10800000">
            <a:off x="8837065" y="2828434"/>
            <a:ext cx="1849552" cy="24502"/>
          </a:xfrm>
          <a:prstGeom prst="straightConnector1">
            <a:avLst/>
          </a:prstGeom>
          <a:noFill/>
          <a:ln cap="flat" cmpd="sng" w="12700">
            <a:solidFill>
              <a:srgbClr val="000000"/>
            </a:solidFill>
            <a:prstDash val="lgDash"/>
            <a:round/>
            <a:headEnd len="sm" w="sm" type="none"/>
            <a:tailEnd len="sm" w="sm" type="none"/>
          </a:ln>
        </p:spPr>
      </p:cxnSp>
      <p:cxnSp>
        <p:nvCxnSpPr>
          <p:cNvPr id="583" name="Google Shape;583;p67"/>
          <p:cNvCxnSpPr/>
          <p:nvPr/>
        </p:nvCxnSpPr>
        <p:spPr>
          <a:xfrm>
            <a:off x="9678744" y="2011845"/>
            <a:ext cx="36253" cy="1633179"/>
          </a:xfrm>
          <a:prstGeom prst="straightConnector1">
            <a:avLst/>
          </a:prstGeom>
          <a:noFill/>
          <a:ln cap="flat" cmpd="sng" w="12700">
            <a:solidFill>
              <a:srgbClr val="000000"/>
            </a:solidFill>
            <a:prstDash val="lgDash"/>
            <a:round/>
            <a:headEnd len="sm" w="sm" type="none"/>
            <a:tailEnd len="sm" w="sm" type="none"/>
          </a:ln>
        </p:spPr>
      </p:cxnSp>
      <p:sp>
        <p:nvSpPr>
          <p:cNvPr id="584" name="Google Shape;584;p67"/>
          <p:cNvSpPr txBox="1"/>
          <p:nvPr/>
        </p:nvSpPr>
        <p:spPr>
          <a:xfrm>
            <a:off x="8152666" y="3837942"/>
            <a:ext cx="3600401" cy="3581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0         3       4        5  </a:t>
            </a:r>
            <a:endParaRPr/>
          </a:p>
        </p:txBody>
      </p:sp>
      <p:sp>
        <p:nvSpPr>
          <p:cNvPr id="585" name="Google Shape;585;p67"/>
          <p:cNvSpPr txBox="1"/>
          <p:nvPr/>
        </p:nvSpPr>
        <p:spPr>
          <a:xfrm>
            <a:off x="8152666" y="1693984"/>
            <a:ext cx="574118" cy="14249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160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140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120</a:t>
            </a:r>
            <a:endParaRPr/>
          </a:p>
        </p:txBody>
      </p:sp>
      <p:cxnSp>
        <p:nvCxnSpPr>
          <p:cNvPr id="586" name="Google Shape;586;p67"/>
          <p:cNvCxnSpPr/>
          <p:nvPr/>
        </p:nvCxnSpPr>
        <p:spPr>
          <a:xfrm>
            <a:off x="10196635" y="2404890"/>
            <a:ext cx="8831" cy="1272464"/>
          </a:xfrm>
          <a:prstGeom prst="straightConnector1">
            <a:avLst/>
          </a:prstGeom>
          <a:noFill/>
          <a:ln cap="flat" cmpd="sng" w="12700">
            <a:solidFill>
              <a:srgbClr val="000000"/>
            </a:solidFill>
            <a:prstDash val="lgDash"/>
            <a:round/>
            <a:headEnd len="sm" w="sm" type="none"/>
            <a:tailEnd len="sm" w="sm" type="none"/>
          </a:ln>
        </p:spPr>
      </p:cxnSp>
      <p:cxnSp>
        <p:nvCxnSpPr>
          <p:cNvPr id="587" name="Google Shape;587;p67"/>
          <p:cNvCxnSpPr/>
          <p:nvPr/>
        </p:nvCxnSpPr>
        <p:spPr>
          <a:xfrm>
            <a:off x="10686616" y="2852935"/>
            <a:ext cx="1" cy="757592"/>
          </a:xfrm>
          <a:prstGeom prst="straightConnector1">
            <a:avLst/>
          </a:prstGeom>
          <a:noFill/>
          <a:ln cap="flat" cmpd="sng" w="12700">
            <a:solidFill>
              <a:srgbClr val="000000"/>
            </a:solidFill>
            <a:prstDash val="lgDash"/>
            <a:round/>
            <a:headEnd len="sm" w="sm" type="none"/>
            <a:tailEnd len="sm" w="sm" type="none"/>
          </a:ln>
        </p:spPr>
      </p:cxnSp>
      <p:sp>
        <p:nvSpPr>
          <p:cNvPr id="588" name="Google Shape;588;p67"/>
          <p:cNvSpPr txBox="1"/>
          <p:nvPr/>
        </p:nvSpPr>
        <p:spPr>
          <a:xfrm>
            <a:off x="6460802" y="4941168"/>
            <a:ext cx="5220542" cy="1691641"/>
          </a:xfrm>
          <a:prstGeom prst="rect">
            <a:avLst/>
          </a:prstGeom>
          <a:noFill/>
          <a:ln>
            <a:noFill/>
          </a:ln>
        </p:spPr>
        <p:txBody>
          <a:bodyPr anchorCtr="0" anchor="t" bIns="45700" lIns="45700" spcFirstLastPara="1" rIns="45700"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Wages $160 3 workers employed  W=MRP 4 worker less MRP</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Wages </a:t>
            </a:r>
            <a:r>
              <a:rPr lang="en-US" sz="1800">
                <a:solidFill>
                  <a:schemeClr val="dk1"/>
                </a:solidFill>
                <a:latin typeface="Noto Sans Symbols"/>
                <a:ea typeface="Noto Sans Symbols"/>
                <a:cs typeface="Noto Sans Symbols"/>
                <a:sym typeface="Noto Sans Symbols"/>
              </a:rPr>
              <a:t>🡻 </a:t>
            </a:r>
            <a:r>
              <a:rPr lang="en-US" sz="1800">
                <a:solidFill>
                  <a:schemeClr val="dk1"/>
                </a:solidFill>
                <a:latin typeface="Calibri"/>
                <a:ea typeface="Calibri"/>
                <a:cs typeface="Calibri"/>
                <a:sym typeface="Calibri"/>
              </a:rPr>
              <a:t>$140  4 worker will be employed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At $120 5 worker employed  W= MRP</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Thus firms demand curve for labour is the MRP Curve   </a:t>
            </a:r>
            <a:endParaRPr/>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cxnSp>
        <p:nvCxnSpPr>
          <p:cNvPr id="593" name="Google Shape;593;p68"/>
          <p:cNvCxnSpPr/>
          <p:nvPr/>
        </p:nvCxnSpPr>
        <p:spPr>
          <a:xfrm flipH="1" rot="10800000">
            <a:off x="3907648" y="2719883"/>
            <a:ext cx="6246693" cy="24158"/>
          </a:xfrm>
          <a:prstGeom prst="straightConnector1">
            <a:avLst/>
          </a:prstGeom>
          <a:noFill/>
          <a:ln cap="flat" cmpd="sng" w="12700">
            <a:solidFill>
              <a:srgbClr val="000000"/>
            </a:solidFill>
            <a:prstDash val="solid"/>
            <a:round/>
            <a:headEnd len="sm" w="sm" type="none"/>
            <a:tailEnd len="med" w="med" type="triangle"/>
          </a:ln>
        </p:spPr>
      </p:cxnSp>
      <p:sp>
        <p:nvSpPr>
          <p:cNvPr id="594" name="Google Shape;594;p68"/>
          <p:cNvSpPr txBox="1"/>
          <p:nvPr/>
        </p:nvSpPr>
        <p:spPr>
          <a:xfrm>
            <a:off x="1068945" y="1020098"/>
            <a:ext cx="2834360" cy="459739"/>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500" u="sng">
                <a:solidFill>
                  <a:schemeClr val="dk1"/>
                </a:solidFill>
                <a:latin typeface="Calibri"/>
                <a:ea typeface="Calibri"/>
                <a:cs typeface="Calibri"/>
                <a:sym typeface="Calibri"/>
              </a:rPr>
              <a:t>The labour Market</a:t>
            </a:r>
            <a:endParaRPr/>
          </a:p>
        </p:txBody>
      </p:sp>
      <p:cxnSp>
        <p:nvCxnSpPr>
          <p:cNvPr id="595" name="Google Shape;595;p68"/>
          <p:cNvCxnSpPr/>
          <p:nvPr/>
        </p:nvCxnSpPr>
        <p:spPr>
          <a:xfrm flipH="1">
            <a:off x="1433014" y="2037120"/>
            <a:ext cx="13649" cy="3411941"/>
          </a:xfrm>
          <a:prstGeom prst="straightConnector1">
            <a:avLst/>
          </a:prstGeom>
          <a:noFill/>
          <a:ln cap="flat" cmpd="sng" w="12700">
            <a:solidFill>
              <a:srgbClr val="000000"/>
            </a:solidFill>
            <a:prstDash val="solid"/>
            <a:bevel/>
            <a:headEnd len="sm" w="sm" type="none"/>
            <a:tailEnd len="sm" w="sm" type="none"/>
          </a:ln>
        </p:spPr>
      </p:cxnSp>
      <p:cxnSp>
        <p:nvCxnSpPr>
          <p:cNvPr id="596" name="Google Shape;596;p68"/>
          <p:cNvCxnSpPr/>
          <p:nvPr/>
        </p:nvCxnSpPr>
        <p:spPr>
          <a:xfrm>
            <a:off x="1446662" y="5408116"/>
            <a:ext cx="3534772" cy="11375"/>
          </a:xfrm>
          <a:prstGeom prst="straightConnector1">
            <a:avLst/>
          </a:prstGeom>
          <a:noFill/>
          <a:ln cap="flat" cmpd="sng" w="12700">
            <a:solidFill>
              <a:srgbClr val="000000"/>
            </a:solidFill>
            <a:prstDash val="solid"/>
            <a:bevel/>
            <a:headEnd len="sm" w="sm" type="none"/>
            <a:tailEnd len="sm" w="sm" type="none"/>
          </a:ln>
        </p:spPr>
      </p:cxnSp>
      <p:sp>
        <p:nvSpPr>
          <p:cNvPr id="597" name="Google Shape;597;p68"/>
          <p:cNvSpPr txBox="1"/>
          <p:nvPr/>
        </p:nvSpPr>
        <p:spPr>
          <a:xfrm>
            <a:off x="750627" y="1733265"/>
            <a:ext cx="1282890" cy="35066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Wage Rate</a:t>
            </a:r>
            <a:endParaRPr/>
          </a:p>
        </p:txBody>
      </p:sp>
      <p:sp>
        <p:nvSpPr>
          <p:cNvPr id="598" name="Google Shape;598;p68"/>
          <p:cNvSpPr txBox="1"/>
          <p:nvPr/>
        </p:nvSpPr>
        <p:spPr>
          <a:xfrm>
            <a:off x="4454519" y="5091753"/>
            <a:ext cx="2428745" cy="264254"/>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Units of Labour/hour</a:t>
            </a:r>
            <a:endParaRPr/>
          </a:p>
        </p:txBody>
      </p:sp>
      <p:cxnSp>
        <p:nvCxnSpPr>
          <p:cNvPr id="599" name="Google Shape;599;p68"/>
          <p:cNvCxnSpPr/>
          <p:nvPr/>
        </p:nvCxnSpPr>
        <p:spPr>
          <a:xfrm flipH="1" rot="10800000">
            <a:off x="1692322" y="2649468"/>
            <a:ext cx="2215327" cy="2427501"/>
          </a:xfrm>
          <a:prstGeom prst="straightConnector1">
            <a:avLst/>
          </a:prstGeom>
          <a:noFill/>
          <a:ln cap="flat" cmpd="sng" w="28575">
            <a:solidFill>
              <a:srgbClr val="000000"/>
            </a:solidFill>
            <a:prstDash val="solid"/>
            <a:round/>
            <a:headEnd len="sm" w="sm" type="none"/>
            <a:tailEnd len="sm" w="sm" type="none"/>
          </a:ln>
        </p:spPr>
      </p:cxnSp>
      <p:cxnSp>
        <p:nvCxnSpPr>
          <p:cNvPr id="600" name="Google Shape;600;p68"/>
          <p:cNvCxnSpPr/>
          <p:nvPr/>
        </p:nvCxnSpPr>
        <p:spPr>
          <a:xfrm rot="10800000">
            <a:off x="2033515" y="2649467"/>
            <a:ext cx="1991438" cy="2442288"/>
          </a:xfrm>
          <a:prstGeom prst="straightConnector1">
            <a:avLst/>
          </a:prstGeom>
          <a:noFill/>
          <a:ln cap="flat" cmpd="sng" w="28575">
            <a:solidFill>
              <a:srgbClr val="000000"/>
            </a:solidFill>
            <a:prstDash val="solid"/>
            <a:round/>
            <a:headEnd len="sm" w="sm" type="none"/>
            <a:tailEnd len="sm" w="sm" type="none"/>
          </a:ln>
        </p:spPr>
      </p:cxnSp>
      <p:sp>
        <p:nvSpPr>
          <p:cNvPr id="601" name="Google Shape;601;p68"/>
          <p:cNvSpPr txBox="1"/>
          <p:nvPr/>
        </p:nvSpPr>
        <p:spPr>
          <a:xfrm>
            <a:off x="4024951" y="2374710"/>
            <a:ext cx="549323"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a:t>
            </a:r>
            <a:endParaRPr/>
          </a:p>
        </p:txBody>
      </p:sp>
      <p:sp>
        <p:nvSpPr>
          <p:cNvPr id="602" name="Google Shape;602;p68"/>
          <p:cNvSpPr txBox="1"/>
          <p:nvPr/>
        </p:nvSpPr>
        <p:spPr>
          <a:xfrm>
            <a:off x="4069715" y="4813703"/>
            <a:ext cx="549323" cy="35066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a:t>
            </a:r>
            <a:endParaRPr/>
          </a:p>
        </p:txBody>
      </p:sp>
      <p:sp>
        <p:nvSpPr>
          <p:cNvPr id="603" name="Google Shape;603;p68"/>
          <p:cNvSpPr txBox="1"/>
          <p:nvPr/>
        </p:nvSpPr>
        <p:spPr>
          <a:xfrm>
            <a:off x="183465" y="5571530"/>
            <a:ext cx="6061166" cy="1227792"/>
          </a:xfrm>
          <a:prstGeom prst="rect">
            <a:avLst/>
          </a:prstGeom>
          <a:solidFill>
            <a:srgbClr val="87A896"/>
          </a:solidFill>
          <a:ln>
            <a:noFill/>
          </a:ln>
        </p:spPr>
        <p:txBody>
          <a:bodyPr anchorCtr="0" anchor="t" bIns="45700" lIns="45700" spcFirstLastPara="1" rIns="45700" wrap="square" tIns="45700">
            <a:spAutoFit/>
          </a:bodyPr>
          <a:lstStyle/>
          <a:p>
            <a:pPr indent="-342900" lvl="0" marL="342900" marR="0" rtl="0" algn="l">
              <a:spcBef>
                <a:spcPts val="0"/>
              </a:spcBef>
              <a:spcAft>
                <a:spcPts val="0"/>
              </a:spcAft>
              <a:buClr>
                <a:schemeClr val="dk1"/>
              </a:buClr>
              <a:buSzPts val="1600"/>
              <a:buFont typeface="Arial"/>
              <a:buAutoNum type="arabicPeriod"/>
            </a:pPr>
            <a:r>
              <a:rPr b="1" lang="en-US" sz="1600">
                <a:solidFill>
                  <a:schemeClr val="dk1"/>
                </a:solidFill>
                <a:latin typeface="Arial"/>
                <a:ea typeface="Arial"/>
                <a:cs typeface="Arial"/>
                <a:sym typeface="Arial"/>
              </a:rPr>
              <a:t>As wages decrease, the demand for labour by the firms will increase. (see demand curve).</a:t>
            </a:r>
            <a:endParaRPr/>
          </a:p>
          <a:p>
            <a:pPr indent="-342900" lvl="0" marL="342900" marR="0" rtl="0" algn="l">
              <a:spcBef>
                <a:spcPts val="0"/>
              </a:spcBef>
              <a:spcAft>
                <a:spcPts val="0"/>
              </a:spcAft>
              <a:buClr>
                <a:schemeClr val="dk1"/>
              </a:buClr>
              <a:buSzPts val="1600"/>
              <a:buFont typeface="Arial"/>
              <a:buAutoNum type="arabicPeriod"/>
            </a:pPr>
            <a:r>
              <a:rPr b="1" lang="en-US" sz="1600">
                <a:solidFill>
                  <a:schemeClr val="dk1"/>
                </a:solidFill>
                <a:latin typeface="Arial"/>
                <a:ea typeface="Arial"/>
                <a:cs typeface="Arial"/>
                <a:sym typeface="Arial"/>
              </a:rPr>
              <a:t>As wages decrease, the supply of labour by the </a:t>
            </a:r>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consumers will decrease. (see demand curve).</a:t>
            </a:r>
            <a:endParaRPr/>
          </a:p>
        </p:txBody>
      </p:sp>
      <p:sp>
        <p:nvSpPr>
          <p:cNvPr id="604" name="Google Shape;604;p68"/>
          <p:cNvSpPr txBox="1"/>
          <p:nvPr/>
        </p:nvSpPr>
        <p:spPr>
          <a:xfrm>
            <a:off x="3319397" y="1478817"/>
            <a:ext cx="3312720" cy="999192"/>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600">
                <a:solidFill>
                  <a:srgbClr val="C00000"/>
                </a:solidFill>
                <a:latin typeface="Arial"/>
                <a:ea typeface="Arial"/>
                <a:cs typeface="Arial"/>
                <a:sym typeface="Arial"/>
              </a:rPr>
              <a:t>However, the supply curve is </a:t>
            </a:r>
            <a:endParaRPr/>
          </a:p>
          <a:p>
            <a:pPr indent="0" lvl="0" marL="0" marR="0" rtl="0" algn="l">
              <a:spcBef>
                <a:spcPts val="0"/>
              </a:spcBef>
              <a:spcAft>
                <a:spcPts val="0"/>
              </a:spcAft>
              <a:buNone/>
            </a:pPr>
            <a:r>
              <a:rPr b="1" lang="en-US" sz="1600">
                <a:solidFill>
                  <a:srgbClr val="C00000"/>
                </a:solidFill>
                <a:latin typeface="Arial"/>
                <a:ea typeface="Arial"/>
                <a:cs typeface="Arial"/>
                <a:sym typeface="Arial"/>
              </a:rPr>
              <a:t>not continuously upward slopingIt is in fact, backward bending   as wages increase.</a:t>
            </a:r>
            <a:endParaRPr/>
          </a:p>
        </p:txBody>
      </p:sp>
      <p:sp>
        <p:nvSpPr>
          <p:cNvPr id="605" name="Google Shape;605;p68"/>
          <p:cNvSpPr txBox="1"/>
          <p:nvPr/>
        </p:nvSpPr>
        <p:spPr>
          <a:xfrm>
            <a:off x="6995197" y="694200"/>
            <a:ext cx="2834360" cy="459739"/>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500" u="sng">
                <a:solidFill>
                  <a:schemeClr val="dk1"/>
                </a:solidFill>
                <a:latin typeface="Calibri"/>
                <a:ea typeface="Calibri"/>
                <a:cs typeface="Calibri"/>
                <a:sym typeface="Calibri"/>
              </a:rPr>
              <a:t>The labour Market</a:t>
            </a:r>
            <a:endParaRPr/>
          </a:p>
        </p:txBody>
      </p:sp>
      <p:cxnSp>
        <p:nvCxnSpPr>
          <p:cNvPr id="606" name="Google Shape;606;p68"/>
          <p:cNvCxnSpPr/>
          <p:nvPr/>
        </p:nvCxnSpPr>
        <p:spPr>
          <a:xfrm flipH="1">
            <a:off x="7359266" y="1711222"/>
            <a:ext cx="13649" cy="3411941"/>
          </a:xfrm>
          <a:prstGeom prst="straightConnector1">
            <a:avLst/>
          </a:prstGeom>
          <a:noFill/>
          <a:ln cap="flat" cmpd="sng" w="12700">
            <a:solidFill>
              <a:srgbClr val="000000"/>
            </a:solidFill>
            <a:prstDash val="solid"/>
            <a:bevel/>
            <a:headEnd len="sm" w="sm" type="none"/>
            <a:tailEnd len="sm" w="sm" type="none"/>
          </a:ln>
        </p:spPr>
      </p:cxnSp>
      <p:cxnSp>
        <p:nvCxnSpPr>
          <p:cNvPr id="607" name="Google Shape;607;p68"/>
          <p:cNvCxnSpPr/>
          <p:nvPr/>
        </p:nvCxnSpPr>
        <p:spPr>
          <a:xfrm>
            <a:off x="7372914" y="5082219"/>
            <a:ext cx="3534772" cy="11375"/>
          </a:xfrm>
          <a:prstGeom prst="straightConnector1">
            <a:avLst/>
          </a:prstGeom>
          <a:noFill/>
          <a:ln cap="flat" cmpd="sng" w="12700">
            <a:solidFill>
              <a:srgbClr val="000000"/>
            </a:solidFill>
            <a:prstDash val="solid"/>
            <a:bevel/>
            <a:headEnd len="sm" w="sm" type="none"/>
            <a:tailEnd len="sm" w="sm" type="none"/>
          </a:ln>
        </p:spPr>
      </p:cxnSp>
      <p:sp>
        <p:nvSpPr>
          <p:cNvPr id="608" name="Google Shape;608;p68"/>
          <p:cNvSpPr txBox="1"/>
          <p:nvPr/>
        </p:nvSpPr>
        <p:spPr>
          <a:xfrm>
            <a:off x="6676879" y="1407369"/>
            <a:ext cx="1282890"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Wage Rate</a:t>
            </a:r>
            <a:endParaRPr/>
          </a:p>
        </p:txBody>
      </p:sp>
      <p:sp>
        <p:nvSpPr>
          <p:cNvPr id="609" name="Google Shape;609;p68"/>
          <p:cNvSpPr txBox="1"/>
          <p:nvPr/>
        </p:nvSpPr>
        <p:spPr>
          <a:xfrm>
            <a:off x="10570539" y="4799970"/>
            <a:ext cx="1894766" cy="264254"/>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Units of Labour/hour</a:t>
            </a:r>
            <a:endParaRPr/>
          </a:p>
        </p:txBody>
      </p:sp>
      <p:sp>
        <p:nvSpPr>
          <p:cNvPr id="610" name="Google Shape;610;p68"/>
          <p:cNvSpPr txBox="1"/>
          <p:nvPr/>
        </p:nvSpPr>
        <p:spPr>
          <a:xfrm>
            <a:off x="8740195" y="1679482"/>
            <a:ext cx="549323" cy="35066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S</a:t>
            </a:r>
            <a:endParaRPr/>
          </a:p>
        </p:txBody>
      </p:sp>
      <p:sp>
        <p:nvSpPr>
          <p:cNvPr id="611" name="Google Shape;611;p68"/>
          <p:cNvSpPr txBox="1"/>
          <p:nvPr/>
        </p:nvSpPr>
        <p:spPr>
          <a:xfrm>
            <a:off x="9995968" y="4487807"/>
            <a:ext cx="549323"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D</a:t>
            </a:r>
            <a:endParaRPr/>
          </a:p>
        </p:txBody>
      </p:sp>
      <p:sp>
        <p:nvSpPr>
          <p:cNvPr id="612" name="Google Shape;612;p68"/>
          <p:cNvSpPr txBox="1"/>
          <p:nvPr/>
        </p:nvSpPr>
        <p:spPr>
          <a:xfrm>
            <a:off x="6360357" y="5461148"/>
            <a:ext cx="5831643" cy="1203223"/>
          </a:xfrm>
          <a:prstGeom prst="rect">
            <a:avLst/>
          </a:prstGeom>
          <a:solidFill>
            <a:srgbClr val="87A896"/>
          </a:solidFill>
          <a:ln>
            <a:noFill/>
          </a:ln>
        </p:spPr>
        <p:txBody>
          <a:bodyPr anchorCtr="0" anchor="t" bIns="45700" lIns="45700" spcFirstLastPara="1" rIns="45700" wrap="square" tIns="45700">
            <a:spAutoFit/>
          </a:bodyPr>
          <a:lstStyle/>
          <a:p>
            <a:pPr indent="-342900" lvl="0" marL="342900" marR="0" rtl="0" algn="just">
              <a:spcBef>
                <a:spcPts val="0"/>
              </a:spcBef>
              <a:spcAft>
                <a:spcPts val="0"/>
              </a:spcAft>
              <a:buClr>
                <a:schemeClr val="dk1"/>
              </a:buClr>
              <a:buSzPts val="1600"/>
              <a:buFont typeface="Arial"/>
              <a:buAutoNum type="arabicPeriod"/>
            </a:pPr>
            <a:r>
              <a:rPr b="1" lang="en-US" sz="1600">
                <a:solidFill>
                  <a:schemeClr val="dk1"/>
                </a:solidFill>
                <a:latin typeface="Arial"/>
                <a:ea typeface="Arial"/>
                <a:cs typeface="Arial"/>
                <a:sym typeface="Arial"/>
              </a:rPr>
              <a:t>As wages increase, labour would work less hours. With higher wages, they could work less hours and still make the same total salary as one who is paid lower but work more hours. </a:t>
            </a:r>
            <a:endParaRPr/>
          </a:p>
          <a:p>
            <a:pPr indent="-342900" lvl="0" marL="342900" marR="0" rtl="0" algn="just">
              <a:spcBef>
                <a:spcPts val="0"/>
              </a:spcBef>
              <a:spcAft>
                <a:spcPts val="0"/>
              </a:spcAft>
              <a:buClr>
                <a:schemeClr val="dk1"/>
              </a:buClr>
              <a:buSzPts val="1400"/>
              <a:buFont typeface="Arial"/>
              <a:buAutoNum type="arabicPeriod"/>
            </a:pPr>
            <a:r>
              <a:rPr b="1" lang="en-US" sz="1400">
                <a:solidFill>
                  <a:schemeClr val="dk1"/>
                </a:solidFill>
                <a:latin typeface="Arial"/>
                <a:ea typeface="Arial"/>
                <a:cs typeface="Arial"/>
                <a:sym typeface="Arial"/>
              </a:rPr>
              <a:t>With the time saved, they can have more recreation.</a:t>
            </a:r>
            <a:endParaRPr/>
          </a:p>
        </p:txBody>
      </p:sp>
      <p:cxnSp>
        <p:nvCxnSpPr>
          <p:cNvPr id="613" name="Google Shape;613;p68"/>
          <p:cNvCxnSpPr/>
          <p:nvPr/>
        </p:nvCxnSpPr>
        <p:spPr>
          <a:xfrm>
            <a:off x="1446662" y="3699802"/>
            <a:ext cx="1507554" cy="2"/>
          </a:xfrm>
          <a:prstGeom prst="straightConnector1">
            <a:avLst/>
          </a:prstGeom>
          <a:noFill/>
          <a:ln cap="flat" cmpd="sng" w="12700">
            <a:solidFill>
              <a:srgbClr val="000000"/>
            </a:solidFill>
            <a:prstDash val="solid"/>
            <a:round/>
            <a:headEnd len="sm" w="sm" type="none"/>
            <a:tailEnd len="sm" w="sm" type="none"/>
          </a:ln>
        </p:spPr>
      </p:cxnSp>
      <p:cxnSp>
        <p:nvCxnSpPr>
          <p:cNvPr id="614" name="Google Shape;614;p68"/>
          <p:cNvCxnSpPr/>
          <p:nvPr/>
        </p:nvCxnSpPr>
        <p:spPr>
          <a:xfrm>
            <a:off x="7372914" y="3417192"/>
            <a:ext cx="2936171" cy="32739"/>
          </a:xfrm>
          <a:prstGeom prst="straightConnector1">
            <a:avLst/>
          </a:prstGeom>
          <a:noFill/>
          <a:ln cap="flat" cmpd="sng" w="12700">
            <a:solidFill>
              <a:srgbClr val="000000"/>
            </a:solidFill>
            <a:prstDash val="solid"/>
            <a:round/>
            <a:headEnd len="sm" w="sm" type="none"/>
            <a:tailEnd len="sm" w="sm" type="none"/>
          </a:ln>
        </p:spPr>
      </p:cxnSp>
      <p:cxnSp>
        <p:nvCxnSpPr>
          <p:cNvPr id="615" name="Google Shape;615;p68"/>
          <p:cNvCxnSpPr/>
          <p:nvPr/>
        </p:nvCxnSpPr>
        <p:spPr>
          <a:xfrm rot="10800000">
            <a:off x="10322545" y="3390385"/>
            <a:ext cx="22382" cy="1650241"/>
          </a:xfrm>
          <a:prstGeom prst="straightConnector1">
            <a:avLst/>
          </a:prstGeom>
          <a:noFill/>
          <a:ln cap="flat" cmpd="sng" w="12700">
            <a:solidFill>
              <a:srgbClr val="000000"/>
            </a:solidFill>
            <a:prstDash val="solid"/>
            <a:round/>
            <a:headEnd len="sm" w="sm" type="none"/>
            <a:tailEnd len="sm" w="sm" type="none"/>
          </a:ln>
        </p:spPr>
      </p:cxnSp>
      <p:cxnSp>
        <p:nvCxnSpPr>
          <p:cNvPr id="616" name="Google Shape;616;p68"/>
          <p:cNvCxnSpPr/>
          <p:nvPr/>
        </p:nvCxnSpPr>
        <p:spPr>
          <a:xfrm rot="10800000">
            <a:off x="2906611" y="3741326"/>
            <a:ext cx="22383" cy="1650242"/>
          </a:xfrm>
          <a:prstGeom prst="straightConnector1">
            <a:avLst/>
          </a:prstGeom>
          <a:noFill/>
          <a:ln cap="flat" cmpd="sng" w="12700">
            <a:solidFill>
              <a:srgbClr val="000000"/>
            </a:solidFill>
            <a:prstDash val="solid"/>
            <a:round/>
            <a:headEnd len="sm" w="sm" type="none"/>
            <a:tailEnd len="sm" w="sm" type="none"/>
          </a:ln>
        </p:spPr>
      </p:cxnSp>
      <p:sp>
        <p:nvSpPr>
          <p:cNvPr id="617" name="Google Shape;617;p68"/>
          <p:cNvSpPr txBox="1"/>
          <p:nvPr/>
        </p:nvSpPr>
        <p:spPr>
          <a:xfrm>
            <a:off x="935546" y="3493887"/>
            <a:ext cx="445128" cy="35066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W0</a:t>
            </a:r>
            <a:endParaRPr/>
          </a:p>
        </p:txBody>
      </p:sp>
      <p:sp>
        <p:nvSpPr>
          <p:cNvPr id="618" name="Google Shape;618;p68"/>
          <p:cNvSpPr/>
          <p:nvPr/>
        </p:nvSpPr>
        <p:spPr>
          <a:xfrm>
            <a:off x="7411139" y="2048812"/>
            <a:ext cx="2897946" cy="3003838"/>
          </a:xfrm>
          <a:custGeom>
            <a:rect b="b" l="l" r="r" t="t"/>
            <a:pathLst>
              <a:path extrusionOk="0" h="21600" w="21600">
                <a:moveTo>
                  <a:pt x="0" y="21600"/>
                </a:moveTo>
                <a:cubicBezTo>
                  <a:pt x="227" y="21500"/>
                  <a:pt x="580" y="21333"/>
                  <a:pt x="839" y="21255"/>
                </a:cubicBezTo>
                <a:cubicBezTo>
                  <a:pt x="1535" y="21047"/>
                  <a:pt x="1590" y="21045"/>
                  <a:pt x="2202" y="20911"/>
                </a:cubicBezTo>
                <a:cubicBezTo>
                  <a:pt x="2307" y="20834"/>
                  <a:pt x="2404" y="20743"/>
                  <a:pt x="2517" y="20681"/>
                </a:cubicBezTo>
                <a:cubicBezTo>
                  <a:pt x="2615" y="20627"/>
                  <a:pt x="2736" y="20628"/>
                  <a:pt x="2831" y="20566"/>
                </a:cubicBezTo>
                <a:cubicBezTo>
                  <a:pt x="2916" y="20510"/>
                  <a:pt x="2952" y="20385"/>
                  <a:pt x="3041" y="20336"/>
                </a:cubicBezTo>
                <a:cubicBezTo>
                  <a:pt x="3238" y="20228"/>
                  <a:pt x="3460" y="20183"/>
                  <a:pt x="3670" y="20106"/>
                </a:cubicBezTo>
                <a:lnTo>
                  <a:pt x="3984" y="19991"/>
                </a:lnTo>
                <a:cubicBezTo>
                  <a:pt x="4089" y="19953"/>
                  <a:pt x="4192" y="19906"/>
                  <a:pt x="4299" y="19877"/>
                </a:cubicBezTo>
                <a:cubicBezTo>
                  <a:pt x="4439" y="19838"/>
                  <a:pt x="4580" y="19805"/>
                  <a:pt x="4718" y="19762"/>
                </a:cubicBezTo>
                <a:cubicBezTo>
                  <a:pt x="4825" y="19728"/>
                  <a:pt x="4927" y="19680"/>
                  <a:pt x="5033" y="19647"/>
                </a:cubicBezTo>
                <a:cubicBezTo>
                  <a:pt x="5955" y="19358"/>
                  <a:pt x="5013" y="19693"/>
                  <a:pt x="5767" y="19417"/>
                </a:cubicBezTo>
                <a:cubicBezTo>
                  <a:pt x="5837" y="19340"/>
                  <a:pt x="5894" y="19247"/>
                  <a:pt x="5977" y="19187"/>
                </a:cubicBezTo>
                <a:cubicBezTo>
                  <a:pt x="6470" y="18827"/>
                  <a:pt x="6562" y="18965"/>
                  <a:pt x="7235" y="18843"/>
                </a:cubicBezTo>
                <a:cubicBezTo>
                  <a:pt x="7377" y="18817"/>
                  <a:pt x="7514" y="18762"/>
                  <a:pt x="7654" y="18728"/>
                </a:cubicBezTo>
                <a:cubicBezTo>
                  <a:pt x="7995" y="18645"/>
                  <a:pt x="8191" y="18640"/>
                  <a:pt x="8493" y="18498"/>
                </a:cubicBezTo>
                <a:cubicBezTo>
                  <a:pt x="8637" y="18430"/>
                  <a:pt x="8764" y="18322"/>
                  <a:pt x="8913" y="18268"/>
                </a:cubicBezTo>
                <a:cubicBezTo>
                  <a:pt x="9082" y="18206"/>
                  <a:pt x="9265" y="18205"/>
                  <a:pt x="9437" y="18153"/>
                </a:cubicBezTo>
                <a:cubicBezTo>
                  <a:pt x="9650" y="18089"/>
                  <a:pt x="9868" y="18032"/>
                  <a:pt x="10066" y="17923"/>
                </a:cubicBezTo>
                <a:cubicBezTo>
                  <a:pt x="10439" y="17719"/>
                  <a:pt x="10440" y="17691"/>
                  <a:pt x="10800" y="17579"/>
                </a:cubicBezTo>
                <a:cubicBezTo>
                  <a:pt x="10939" y="17535"/>
                  <a:pt x="11081" y="17509"/>
                  <a:pt x="11219" y="17464"/>
                </a:cubicBezTo>
                <a:cubicBezTo>
                  <a:pt x="11431" y="17394"/>
                  <a:pt x="11632" y="17282"/>
                  <a:pt x="11849" y="17234"/>
                </a:cubicBezTo>
                <a:cubicBezTo>
                  <a:pt x="12048" y="17190"/>
                  <a:pt x="12472" y="17122"/>
                  <a:pt x="12687" y="17004"/>
                </a:cubicBezTo>
                <a:cubicBezTo>
                  <a:pt x="12800" y="16943"/>
                  <a:pt x="12881" y="16814"/>
                  <a:pt x="13002" y="16774"/>
                </a:cubicBezTo>
                <a:cubicBezTo>
                  <a:pt x="13239" y="16697"/>
                  <a:pt x="13492" y="16704"/>
                  <a:pt x="13736" y="16660"/>
                </a:cubicBezTo>
                <a:cubicBezTo>
                  <a:pt x="13912" y="16627"/>
                  <a:pt x="14087" y="16592"/>
                  <a:pt x="14260" y="16545"/>
                </a:cubicBezTo>
                <a:cubicBezTo>
                  <a:pt x="14710" y="16421"/>
                  <a:pt x="14494" y="16419"/>
                  <a:pt x="14994" y="16200"/>
                </a:cubicBezTo>
                <a:cubicBezTo>
                  <a:pt x="15199" y="16110"/>
                  <a:pt x="15439" y="16105"/>
                  <a:pt x="15623" y="15970"/>
                </a:cubicBezTo>
                <a:cubicBezTo>
                  <a:pt x="15728" y="15894"/>
                  <a:pt x="15828" y="15809"/>
                  <a:pt x="15938" y="15740"/>
                </a:cubicBezTo>
                <a:cubicBezTo>
                  <a:pt x="16074" y="15655"/>
                  <a:pt x="16232" y="15613"/>
                  <a:pt x="16357" y="15511"/>
                </a:cubicBezTo>
                <a:cubicBezTo>
                  <a:pt x="16515" y="15381"/>
                  <a:pt x="16612" y="15171"/>
                  <a:pt x="16777" y="15051"/>
                </a:cubicBezTo>
                <a:cubicBezTo>
                  <a:pt x="16986" y="14898"/>
                  <a:pt x="17228" y="14787"/>
                  <a:pt x="17406" y="14591"/>
                </a:cubicBezTo>
                <a:cubicBezTo>
                  <a:pt x="17705" y="14264"/>
                  <a:pt x="17533" y="14422"/>
                  <a:pt x="17930" y="14132"/>
                </a:cubicBezTo>
                <a:cubicBezTo>
                  <a:pt x="18290" y="13541"/>
                  <a:pt x="17955" y="13995"/>
                  <a:pt x="18454" y="13557"/>
                </a:cubicBezTo>
                <a:cubicBezTo>
                  <a:pt x="18866" y="13197"/>
                  <a:pt x="18432" y="13412"/>
                  <a:pt x="18979" y="13213"/>
                </a:cubicBezTo>
                <a:cubicBezTo>
                  <a:pt x="19363" y="12581"/>
                  <a:pt x="18979" y="13117"/>
                  <a:pt x="19503" y="12638"/>
                </a:cubicBezTo>
                <a:cubicBezTo>
                  <a:pt x="20027" y="12160"/>
                  <a:pt x="19579" y="12381"/>
                  <a:pt x="20132" y="12179"/>
                </a:cubicBezTo>
                <a:cubicBezTo>
                  <a:pt x="20272" y="12026"/>
                  <a:pt x="20442" y="11899"/>
                  <a:pt x="20551" y="11719"/>
                </a:cubicBezTo>
                <a:cubicBezTo>
                  <a:pt x="20816" y="11284"/>
                  <a:pt x="20672" y="11472"/>
                  <a:pt x="20971" y="11145"/>
                </a:cubicBezTo>
                <a:cubicBezTo>
                  <a:pt x="21006" y="11030"/>
                  <a:pt x="21019" y="10904"/>
                  <a:pt x="21076" y="10800"/>
                </a:cubicBezTo>
                <a:cubicBezTo>
                  <a:pt x="21127" y="10707"/>
                  <a:pt x="21241" y="10667"/>
                  <a:pt x="21285" y="10570"/>
                </a:cubicBezTo>
                <a:cubicBezTo>
                  <a:pt x="21384" y="10354"/>
                  <a:pt x="21425" y="10111"/>
                  <a:pt x="21495" y="9881"/>
                </a:cubicBezTo>
                <a:lnTo>
                  <a:pt x="21600" y="9536"/>
                </a:lnTo>
                <a:cubicBezTo>
                  <a:pt x="21565" y="8540"/>
                  <a:pt x="21580" y="7541"/>
                  <a:pt x="21495" y="6549"/>
                </a:cubicBezTo>
                <a:cubicBezTo>
                  <a:pt x="21475" y="6308"/>
                  <a:pt x="21408" y="6061"/>
                  <a:pt x="21285" y="5860"/>
                </a:cubicBezTo>
                <a:cubicBezTo>
                  <a:pt x="21216" y="5745"/>
                  <a:pt x="21158" y="5620"/>
                  <a:pt x="21076" y="5515"/>
                </a:cubicBezTo>
                <a:cubicBezTo>
                  <a:pt x="20947" y="5350"/>
                  <a:pt x="20796" y="5209"/>
                  <a:pt x="20656" y="5055"/>
                </a:cubicBezTo>
                <a:cubicBezTo>
                  <a:pt x="20586" y="4979"/>
                  <a:pt x="20501" y="4916"/>
                  <a:pt x="20447" y="4826"/>
                </a:cubicBezTo>
                <a:cubicBezTo>
                  <a:pt x="20291" y="4570"/>
                  <a:pt x="20241" y="4438"/>
                  <a:pt x="20027" y="4251"/>
                </a:cubicBezTo>
                <a:cubicBezTo>
                  <a:pt x="19929" y="4165"/>
                  <a:pt x="19811" y="4108"/>
                  <a:pt x="19713" y="4021"/>
                </a:cubicBezTo>
                <a:cubicBezTo>
                  <a:pt x="19635" y="3954"/>
                  <a:pt x="19580" y="3859"/>
                  <a:pt x="19503" y="3791"/>
                </a:cubicBezTo>
                <a:cubicBezTo>
                  <a:pt x="19405" y="3705"/>
                  <a:pt x="19285" y="3650"/>
                  <a:pt x="19188" y="3562"/>
                </a:cubicBezTo>
                <a:cubicBezTo>
                  <a:pt x="19074" y="3458"/>
                  <a:pt x="18997" y="3307"/>
                  <a:pt x="18874" y="3217"/>
                </a:cubicBezTo>
                <a:cubicBezTo>
                  <a:pt x="18782" y="3150"/>
                  <a:pt x="18658" y="3156"/>
                  <a:pt x="18559" y="3102"/>
                </a:cubicBezTo>
                <a:cubicBezTo>
                  <a:pt x="18447" y="3040"/>
                  <a:pt x="18357" y="2934"/>
                  <a:pt x="18245" y="2872"/>
                </a:cubicBezTo>
                <a:cubicBezTo>
                  <a:pt x="18146" y="2818"/>
                  <a:pt x="18027" y="2816"/>
                  <a:pt x="17930" y="2757"/>
                </a:cubicBezTo>
                <a:cubicBezTo>
                  <a:pt x="17710" y="2623"/>
                  <a:pt x="17511" y="2451"/>
                  <a:pt x="17301" y="2298"/>
                </a:cubicBezTo>
                <a:cubicBezTo>
                  <a:pt x="17196" y="2221"/>
                  <a:pt x="17109" y="2102"/>
                  <a:pt x="16986" y="2068"/>
                </a:cubicBezTo>
                <a:cubicBezTo>
                  <a:pt x="16456" y="1923"/>
                  <a:pt x="16020" y="1828"/>
                  <a:pt x="15518" y="1609"/>
                </a:cubicBezTo>
                <a:cubicBezTo>
                  <a:pt x="15373" y="1545"/>
                  <a:pt x="15244" y="1442"/>
                  <a:pt x="15099" y="1379"/>
                </a:cubicBezTo>
                <a:cubicBezTo>
                  <a:pt x="14894" y="1289"/>
                  <a:pt x="14680" y="1226"/>
                  <a:pt x="14470" y="1149"/>
                </a:cubicBezTo>
                <a:cubicBezTo>
                  <a:pt x="14365" y="1111"/>
                  <a:pt x="14264" y="1054"/>
                  <a:pt x="14155" y="1034"/>
                </a:cubicBezTo>
                <a:cubicBezTo>
                  <a:pt x="13946" y="996"/>
                  <a:pt x="13734" y="970"/>
                  <a:pt x="13526" y="919"/>
                </a:cubicBezTo>
                <a:cubicBezTo>
                  <a:pt x="12778" y="737"/>
                  <a:pt x="13706" y="856"/>
                  <a:pt x="12792" y="689"/>
                </a:cubicBezTo>
                <a:cubicBezTo>
                  <a:pt x="12514" y="639"/>
                  <a:pt x="12233" y="613"/>
                  <a:pt x="11953" y="574"/>
                </a:cubicBezTo>
                <a:cubicBezTo>
                  <a:pt x="11576" y="471"/>
                  <a:pt x="11409" y="418"/>
                  <a:pt x="11010" y="345"/>
                </a:cubicBezTo>
                <a:cubicBezTo>
                  <a:pt x="10766" y="300"/>
                  <a:pt x="10520" y="268"/>
                  <a:pt x="10276" y="230"/>
                </a:cubicBezTo>
                <a:cubicBezTo>
                  <a:pt x="10171" y="191"/>
                  <a:pt x="10068" y="144"/>
                  <a:pt x="9961" y="115"/>
                </a:cubicBezTo>
                <a:cubicBezTo>
                  <a:pt x="9788" y="68"/>
                  <a:pt x="9437" y="0"/>
                  <a:pt x="9437" y="0"/>
                </a:cubicBezTo>
              </a:path>
            </a:pathLst>
          </a:custGeom>
          <a:noFill/>
          <a:ln cap="flat" cmpd="sng" w="12700">
            <a:solidFill>
              <a:srgbClr val="00000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68"/>
          <p:cNvSpPr txBox="1"/>
          <p:nvPr/>
        </p:nvSpPr>
        <p:spPr>
          <a:xfrm>
            <a:off x="6883262" y="3218140"/>
            <a:ext cx="445128"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W0</a:t>
            </a:r>
            <a:endParaRPr/>
          </a:p>
        </p:txBody>
      </p:sp>
      <p:cxnSp>
        <p:nvCxnSpPr>
          <p:cNvPr id="620" name="Google Shape;620;p68"/>
          <p:cNvCxnSpPr/>
          <p:nvPr/>
        </p:nvCxnSpPr>
        <p:spPr>
          <a:xfrm rot="10800000">
            <a:off x="9014857" y="2128701"/>
            <a:ext cx="14373" cy="2940902"/>
          </a:xfrm>
          <a:prstGeom prst="straightConnector1">
            <a:avLst/>
          </a:prstGeom>
          <a:noFill/>
          <a:ln cap="flat" cmpd="sng" w="12700">
            <a:solidFill>
              <a:srgbClr val="000000"/>
            </a:solidFill>
            <a:prstDash val="solid"/>
            <a:round/>
            <a:headEnd len="sm" w="sm" type="none"/>
            <a:tailEnd len="sm" w="sm" type="none"/>
          </a:ln>
        </p:spPr>
      </p:cxnSp>
      <p:cxnSp>
        <p:nvCxnSpPr>
          <p:cNvPr id="621" name="Google Shape;621;p68"/>
          <p:cNvCxnSpPr/>
          <p:nvPr/>
        </p:nvCxnSpPr>
        <p:spPr>
          <a:xfrm>
            <a:off x="7345805" y="2165691"/>
            <a:ext cx="1669052" cy="1"/>
          </a:xfrm>
          <a:prstGeom prst="straightConnector1">
            <a:avLst/>
          </a:prstGeom>
          <a:noFill/>
          <a:ln cap="flat" cmpd="sng" w="12700">
            <a:solidFill>
              <a:srgbClr val="000000"/>
            </a:solidFill>
            <a:prstDash val="solid"/>
            <a:round/>
            <a:headEnd len="sm" w="sm" type="none"/>
            <a:tailEnd len="sm" w="sm" type="none"/>
          </a:ln>
        </p:spPr>
      </p:cxnSp>
      <p:sp>
        <p:nvSpPr>
          <p:cNvPr id="622" name="Google Shape;622;p68"/>
          <p:cNvSpPr txBox="1"/>
          <p:nvPr/>
        </p:nvSpPr>
        <p:spPr>
          <a:xfrm>
            <a:off x="6910323" y="2020309"/>
            <a:ext cx="445128"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W1</a:t>
            </a:r>
            <a:endParaRPr/>
          </a:p>
        </p:txBody>
      </p:sp>
      <p:sp>
        <p:nvSpPr>
          <p:cNvPr id="623" name="Google Shape;623;p68"/>
          <p:cNvSpPr/>
          <p:nvPr/>
        </p:nvSpPr>
        <p:spPr>
          <a:xfrm>
            <a:off x="7345805" y="2165691"/>
            <a:ext cx="1683424" cy="2874936"/>
          </a:xfrm>
          <a:prstGeom prst="rect">
            <a:avLst/>
          </a:prstGeom>
          <a:solidFill>
            <a:srgbClr val="C00000">
              <a:alpha val="49803"/>
            </a:srgbClr>
          </a:solidFill>
          <a:ln cap="flat" cmpd="sng" w="38100">
            <a:solidFill>
              <a:srgbClr val="C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68"/>
          <p:cNvSpPr/>
          <p:nvPr/>
        </p:nvSpPr>
        <p:spPr>
          <a:xfrm rot="5400000">
            <a:off x="7962093" y="2783489"/>
            <a:ext cx="1665028" cy="2932437"/>
          </a:xfrm>
          <a:prstGeom prst="rect">
            <a:avLst/>
          </a:prstGeom>
          <a:solidFill>
            <a:srgbClr val="92D050">
              <a:alpha val="49803"/>
            </a:srgbClr>
          </a:solidFill>
          <a:ln cap="flat" cmpd="sng" w="38100">
            <a:solidFill>
              <a:srgbClr val="92D05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68"/>
          <p:cNvSpPr txBox="1"/>
          <p:nvPr/>
        </p:nvSpPr>
        <p:spPr>
          <a:xfrm>
            <a:off x="8426232" y="5044473"/>
            <a:ext cx="714069"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10hrs</a:t>
            </a:r>
            <a:endParaRPr/>
          </a:p>
        </p:txBody>
      </p:sp>
      <p:sp>
        <p:nvSpPr>
          <p:cNvPr id="626" name="Google Shape;626;p68"/>
          <p:cNvSpPr txBox="1"/>
          <p:nvPr/>
        </p:nvSpPr>
        <p:spPr>
          <a:xfrm>
            <a:off x="9969200" y="5055306"/>
            <a:ext cx="714069" cy="35066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20hrs</a:t>
            </a:r>
            <a:endParaRPr/>
          </a:p>
        </p:txBody>
      </p:sp>
      <p:sp>
        <p:nvSpPr>
          <p:cNvPr id="627" name="Google Shape;627;p68"/>
          <p:cNvSpPr txBox="1"/>
          <p:nvPr/>
        </p:nvSpPr>
        <p:spPr>
          <a:xfrm>
            <a:off x="9098288" y="1407369"/>
            <a:ext cx="3177248" cy="54199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600">
                <a:solidFill>
                  <a:srgbClr val="C00000"/>
                </a:solidFill>
                <a:latin typeface="Arial"/>
                <a:ea typeface="Arial"/>
                <a:cs typeface="Arial"/>
                <a:sym typeface="Arial"/>
              </a:rPr>
              <a:t>The Backward Bending Supply curve.</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descr="Picture 1" id="632" name="Google Shape;632;p69"/>
          <p:cNvPicPr preferRelativeResize="0"/>
          <p:nvPr/>
        </p:nvPicPr>
        <p:blipFill rotWithShape="1">
          <a:blip r:embed="rId3">
            <a:alphaModFix/>
          </a:blip>
          <a:srcRect b="0" l="0" r="0" t="0"/>
          <a:stretch/>
        </p:blipFill>
        <p:spPr>
          <a:xfrm>
            <a:off x="1593850" y="609600"/>
            <a:ext cx="8724900" cy="4851400"/>
          </a:xfrm>
          <a:prstGeom prst="rect">
            <a:avLst/>
          </a:prstGeom>
          <a:noFill/>
          <a:ln>
            <a:noFill/>
          </a:ln>
        </p:spPr>
      </p:pic>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descr="Picture 1" id="637" name="Google Shape;637;p70"/>
          <p:cNvPicPr preferRelativeResize="0"/>
          <p:nvPr/>
        </p:nvPicPr>
        <p:blipFill rotWithShape="1">
          <a:blip r:embed="rId3">
            <a:alphaModFix/>
          </a:blip>
          <a:srcRect b="0" l="0" r="0" t="0"/>
          <a:stretch/>
        </p:blipFill>
        <p:spPr>
          <a:xfrm>
            <a:off x="251376" y="1758950"/>
            <a:ext cx="3340101" cy="3340100"/>
          </a:xfrm>
          <a:prstGeom prst="rect">
            <a:avLst/>
          </a:prstGeom>
          <a:noFill/>
          <a:ln>
            <a:noFill/>
          </a:ln>
        </p:spPr>
      </p:pic>
      <p:pic>
        <p:nvPicPr>
          <p:cNvPr descr="Picture 2" id="638" name="Google Shape;638;p70"/>
          <p:cNvPicPr preferRelativeResize="0"/>
          <p:nvPr/>
        </p:nvPicPr>
        <p:blipFill rotWithShape="1">
          <a:blip r:embed="rId4">
            <a:alphaModFix/>
          </a:blip>
          <a:srcRect b="4117" l="0" r="0" t="6471"/>
          <a:stretch/>
        </p:blipFill>
        <p:spPr>
          <a:xfrm>
            <a:off x="5397484" y="1637049"/>
            <a:ext cx="5968433" cy="3024001"/>
          </a:xfrm>
          <a:prstGeom prst="rect">
            <a:avLst/>
          </a:prstGeom>
          <a:noFill/>
          <a:ln>
            <a:noFill/>
          </a:ln>
        </p:spPr>
      </p:pic>
      <p:sp>
        <p:nvSpPr>
          <p:cNvPr id="639" name="Google Shape;639;p70"/>
          <p:cNvSpPr txBox="1"/>
          <p:nvPr/>
        </p:nvSpPr>
        <p:spPr>
          <a:xfrm>
            <a:off x="825500" y="223839"/>
            <a:ext cx="10058400" cy="804863"/>
          </a:xfrm>
          <a:prstGeom prst="rect">
            <a:avLst/>
          </a:prstGeom>
          <a:noFill/>
          <a:ln>
            <a:noFill/>
          </a:ln>
        </p:spPr>
        <p:txBody>
          <a:bodyPr anchorCtr="0" anchor="b" bIns="45700" lIns="45700" spcFirstLastPara="1" rIns="45700" wrap="square" tIns="45700">
            <a:normAutofit/>
          </a:bodyPr>
          <a:lstStyle/>
          <a:p>
            <a:pPr indent="0" lvl="0" marL="0" marR="0" rtl="0" algn="ctr">
              <a:lnSpc>
                <a:spcPct val="85000"/>
              </a:lnSpc>
              <a:spcBef>
                <a:spcPts val="0"/>
              </a:spcBef>
              <a:spcAft>
                <a:spcPts val="0"/>
              </a:spcAft>
              <a:buNone/>
            </a:pPr>
            <a:r>
              <a:rPr b="1" lang="en-US" sz="4700">
                <a:solidFill>
                  <a:srgbClr val="404040"/>
                </a:solidFill>
                <a:latin typeface="Arial Rounded"/>
                <a:ea typeface="Arial Rounded"/>
                <a:cs typeface="Arial Rounded"/>
                <a:sym typeface="Arial Rounded"/>
              </a:rPr>
              <a:t>Factor substitution  </a:t>
            </a:r>
            <a:endParaRP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descr="Picture 1" id="644" name="Google Shape;644;p71"/>
          <p:cNvPicPr preferRelativeResize="0"/>
          <p:nvPr/>
        </p:nvPicPr>
        <p:blipFill rotWithShape="1">
          <a:blip r:embed="rId3">
            <a:alphaModFix/>
          </a:blip>
          <a:srcRect b="0" l="0" r="0" t="0"/>
          <a:stretch/>
        </p:blipFill>
        <p:spPr>
          <a:xfrm>
            <a:off x="2082785" y="736600"/>
            <a:ext cx="7975397" cy="5184000"/>
          </a:xfrm>
          <a:prstGeom prst="rect">
            <a:avLst/>
          </a:prstGeom>
          <a:noFill/>
          <a:ln>
            <a:noFill/>
          </a:ln>
        </p:spPr>
      </p:pic>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2"/>
          <p:cNvSpPr txBox="1"/>
          <p:nvPr/>
        </p:nvSpPr>
        <p:spPr>
          <a:xfrm>
            <a:off x="114300" y="258425"/>
            <a:ext cx="11874500" cy="5504778"/>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In theory, private sector can earn more than in the public sector. </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In many countries, salaries in public sector less than private sector, </a:t>
            </a:r>
            <a:endParaRPr/>
          </a:p>
          <a:p>
            <a:pPr indent="-342900" lvl="1" marL="8001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public-sector jobs more secure and pension in retirement. </a:t>
            </a:r>
            <a:endParaRPr/>
          </a:p>
          <a:p>
            <a:pPr indent="-342900" lvl="1" marL="8001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public-sector jobs are teachers, nurses, police officers, fire service officers and civil servants.</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Private-sector jobs typically have higher earning potential as private individuals and firms (profit maximisation) </a:t>
            </a:r>
            <a:endParaRPr/>
          </a:p>
          <a:p>
            <a:pPr indent="-342900" lvl="1" marL="8001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For example, Lloyd Blankfein,  CEO Goldman Sachs Group,75% pay rise in 2012 and earned $21 million.</a:t>
            </a:r>
            <a:endParaRPr/>
          </a:p>
          <a:p>
            <a:pPr indent="-342900" lvl="0" marL="342900" marR="0" rtl="0" algn="l">
              <a:lnSpc>
                <a:spcPct val="15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More risk as jobs are less secure in the private sector and workers often have to save up fur their own pensions in retirement. </a:t>
            </a:r>
            <a:endParaRPr/>
          </a:p>
          <a:p>
            <a:pPr indent="-342900" lvl="1" marL="8001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For example, the global financial crisis in late 2008 had caused over 11000 job losses at Citibank Group by the end of 2013. </a:t>
            </a:r>
            <a:endParaRPr/>
          </a:p>
          <a:p>
            <a:pPr indent="-342900" lvl="1" marL="8001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US investment bank JPMorgan Chase cut 19000 jobs during the same period.</a:t>
            </a:r>
            <a:endParaRPr/>
          </a:p>
        </p:txBody>
      </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descr="Picture 1" id="654" name="Google Shape;654;p73"/>
          <p:cNvPicPr preferRelativeResize="0"/>
          <p:nvPr/>
        </p:nvPicPr>
        <p:blipFill rotWithShape="1">
          <a:blip r:embed="rId3">
            <a:alphaModFix/>
          </a:blip>
          <a:srcRect b="0" l="0" r="0" t="0"/>
          <a:stretch/>
        </p:blipFill>
        <p:spPr>
          <a:xfrm>
            <a:off x="3440300" y="0"/>
            <a:ext cx="4318001" cy="1778000"/>
          </a:xfrm>
          <a:prstGeom prst="rect">
            <a:avLst/>
          </a:prstGeom>
          <a:noFill/>
          <a:ln>
            <a:noFill/>
          </a:ln>
        </p:spPr>
      </p:pic>
      <p:pic>
        <p:nvPicPr>
          <p:cNvPr descr="Picture 2" id="655" name="Google Shape;655;p73"/>
          <p:cNvPicPr preferRelativeResize="0"/>
          <p:nvPr/>
        </p:nvPicPr>
        <p:blipFill rotWithShape="1">
          <a:blip r:embed="rId4">
            <a:alphaModFix/>
          </a:blip>
          <a:srcRect b="0" l="0" r="0" t="0"/>
          <a:stretch/>
        </p:blipFill>
        <p:spPr>
          <a:xfrm>
            <a:off x="203200" y="2006600"/>
            <a:ext cx="6120001" cy="4594691"/>
          </a:xfrm>
          <a:prstGeom prst="rect">
            <a:avLst/>
          </a:prstGeom>
          <a:noFill/>
          <a:ln>
            <a:noFill/>
          </a:ln>
        </p:spPr>
      </p:pic>
      <p:pic>
        <p:nvPicPr>
          <p:cNvPr descr="Picture 3" id="656" name="Google Shape;656;p73"/>
          <p:cNvPicPr preferRelativeResize="0"/>
          <p:nvPr/>
        </p:nvPicPr>
        <p:blipFill rotWithShape="1">
          <a:blip r:embed="rId5">
            <a:alphaModFix/>
          </a:blip>
          <a:srcRect b="0" l="0" r="0" t="0"/>
          <a:stretch/>
        </p:blipFill>
        <p:spPr>
          <a:xfrm>
            <a:off x="7325700" y="1517858"/>
            <a:ext cx="4752000" cy="5213142"/>
          </a:xfrm>
          <a:prstGeom prst="rect">
            <a:avLst/>
          </a:prstGeom>
          <a:noFill/>
          <a:ln>
            <a:noFill/>
          </a:ln>
        </p:spPr>
      </p:pic>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descr="Picture 1" id="661" name="Google Shape;661;p74"/>
          <p:cNvPicPr preferRelativeResize="0"/>
          <p:nvPr/>
        </p:nvPicPr>
        <p:blipFill rotWithShape="1">
          <a:blip r:embed="rId3">
            <a:alphaModFix/>
          </a:blip>
          <a:srcRect b="0" l="0" r="0" t="0"/>
          <a:stretch/>
        </p:blipFill>
        <p:spPr>
          <a:xfrm>
            <a:off x="2184400" y="139700"/>
            <a:ext cx="7924800" cy="5410200"/>
          </a:xfrm>
          <a:prstGeom prst="rect">
            <a:avLst/>
          </a:prstGeom>
          <a:noFill/>
          <a:ln>
            <a:noFill/>
          </a:ln>
        </p:spPr>
      </p:pic>
      <p:sp>
        <p:nvSpPr>
          <p:cNvPr id="662" name="Google Shape;662;p74"/>
          <p:cNvSpPr/>
          <p:nvPr/>
        </p:nvSpPr>
        <p:spPr>
          <a:xfrm>
            <a:off x="2184400" y="5837535"/>
            <a:ext cx="7264400" cy="624841"/>
          </a:xfrm>
          <a:prstGeom prst="rect">
            <a:avLst/>
          </a:prstGeom>
          <a:solidFill>
            <a:srgbClr val="B7E0A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https://www.economist.com/news/international/21729993-women-still-earn-lot-less-men-despite-decades-equal-pay-laws-why-gender</a:t>
            </a:r>
            <a:endParaRPr/>
          </a:p>
        </p:txBody>
      </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descr="What people miss about the gender wage gap.mp4" id="667" name="Google Shape;667;p75"/>
          <p:cNvPicPr preferRelativeResize="0"/>
          <p:nvPr/>
        </p:nvPicPr>
        <p:blipFill rotWithShape="1">
          <a:blip r:embed="rId3">
            <a:alphaModFix/>
          </a:blip>
          <a:srcRect b="0" l="0" r="0" t="0"/>
          <a:stretch/>
        </p:blipFill>
        <p:spPr>
          <a:xfrm>
            <a:off x="368300" y="0"/>
            <a:ext cx="11556001" cy="6500251"/>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5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6"/>
          <p:cNvSpPr/>
          <p:nvPr/>
        </p:nvSpPr>
        <p:spPr>
          <a:xfrm>
            <a:off x="228600" y="160882"/>
            <a:ext cx="11569700" cy="6136641"/>
          </a:xfrm>
          <a:prstGeom prst="rect">
            <a:avLst/>
          </a:prstGeom>
          <a:solidFill>
            <a:srgbClr val="E6ECB0"/>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This pattern occurs throughout the world. Possible reasons for the difference in male and female earnings include the following:</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There are more women in part-time work than men, so their earnings are lower on average.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Women take career breaks to have children and therefore miss out on promotional opportunities.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Women may accept low-paid and part-time jobs, as hours are flexible and can fit in with childcare arrangements.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Women may face discrimination at work.</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However, times are changing for females, especially those in more economically developed countries such as the UK:</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In the UK's Financial Time Stock Exchange (FTSE) 1OO firms, 17.3 per cent had female directors in April 2013 - an increase from 12.5 per cent in 2011.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There are more females than males in the UK enrolled on veterinary science courses and in subjects associated with medicine at university.</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More than half of the head teachers in the UK are now females.</a:t>
            </a:r>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idx="4294967295" type="title"/>
          </p:nvPr>
        </p:nvSpPr>
        <p:spPr>
          <a:xfrm>
            <a:off x="2133600" y="287338"/>
            <a:ext cx="100584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700"/>
              <a:buFont typeface="Arial Rounded"/>
              <a:buNone/>
            </a:pPr>
            <a:r>
              <a:rPr b="1" lang="en-US">
                <a:latin typeface="Arial Rounded"/>
                <a:ea typeface="Arial Rounded"/>
                <a:cs typeface="Arial Rounded"/>
                <a:sym typeface="Arial Rounded"/>
              </a:rPr>
              <a:t>Fringe Benefits</a:t>
            </a:r>
            <a:endParaRPr/>
          </a:p>
        </p:txBody>
      </p:sp>
      <p:pic>
        <p:nvPicPr>
          <p:cNvPr descr="Picture 2" id="208" name="Google Shape;208;p23"/>
          <p:cNvPicPr preferRelativeResize="0"/>
          <p:nvPr/>
        </p:nvPicPr>
        <p:blipFill rotWithShape="1">
          <a:blip r:embed="rId3">
            <a:alphaModFix/>
          </a:blip>
          <a:srcRect b="0" l="0" r="0" t="0"/>
          <a:stretch/>
        </p:blipFill>
        <p:spPr>
          <a:xfrm>
            <a:off x="2184400" y="1620837"/>
            <a:ext cx="1924050" cy="1371601"/>
          </a:xfrm>
          <a:prstGeom prst="rect">
            <a:avLst/>
          </a:prstGeom>
          <a:noFill/>
          <a:ln>
            <a:noFill/>
          </a:ln>
        </p:spPr>
      </p:pic>
      <p:pic>
        <p:nvPicPr>
          <p:cNvPr descr="Picture 4" id="209" name="Google Shape;209;p23"/>
          <p:cNvPicPr preferRelativeResize="0"/>
          <p:nvPr/>
        </p:nvPicPr>
        <p:blipFill rotWithShape="1">
          <a:blip r:embed="rId4">
            <a:alphaModFix/>
          </a:blip>
          <a:srcRect b="0" l="0" r="0" t="0"/>
          <a:stretch/>
        </p:blipFill>
        <p:spPr>
          <a:xfrm>
            <a:off x="5159376" y="2759075"/>
            <a:ext cx="1800226" cy="1771650"/>
          </a:xfrm>
          <a:prstGeom prst="rect">
            <a:avLst/>
          </a:prstGeom>
          <a:noFill/>
          <a:ln>
            <a:noFill/>
          </a:ln>
        </p:spPr>
      </p:pic>
      <p:pic>
        <p:nvPicPr>
          <p:cNvPr descr="Picture 5" id="210" name="Google Shape;210;p23"/>
          <p:cNvPicPr preferRelativeResize="0"/>
          <p:nvPr/>
        </p:nvPicPr>
        <p:blipFill rotWithShape="1">
          <a:blip r:embed="rId5">
            <a:alphaModFix/>
          </a:blip>
          <a:srcRect b="0" l="0" r="0" t="0"/>
          <a:stretch/>
        </p:blipFill>
        <p:spPr>
          <a:xfrm>
            <a:off x="7535863" y="1341437"/>
            <a:ext cx="1727201" cy="2489201"/>
          </a:xfrm>
          <a:prstGeom prst="rect">
            <a:avLst/>
          </a:prstGeom>
          <a:noFill/>
          <a:ln>
            <a:noFill/>
          </a:ln>
        </p:spPr>
      </p:pic>
      <p:pic>
        <p:nvPicPr>
          <p:cNvPr descr="Picture 7" id="211" name="Google Shape;211;p23"/>
          <p:cNvPicPr preferRelativeResize="0"/>
          <p:nvPr/>
        </p:nvPicPr>
        <p:blipFill rotWithShape="1">
          <a:blip r:embed="rId6">
            <a:alphaModFix/>
          </a:blip>
          <a:srcRect b="0" l="0" r="0" t="0"/>
          <a:stretch/>
        </p:blipFill>
        <p:spPr>
          <a:xfrm>
            <a:off x="2184400" y="3644901"/>
            <a:ext cx="2052639" cy="1368426"/>
          </a:xfrm>
          <a:prstGeom prst="rect">
            <a:avLst/>
          </a:prstGeom>
          <a:noFill/>
          <a:ln>
            <a:noFill/>
          </a:ln>
        </p:spPr>
      </p:pic>
      <p:pic>
        <p:nvPicPr>
          <p:cNvPr descr="Picture 8" id="212" name="Google Shape;212;p23"/>
          <p:cNvPicPr preferRelativeResize="0"/>
          <p:nvPr/>
        </p:nvPicPr>
        <p:blipFill rotWithShape="1">
          <a:blip r:embed="rId7">
            <a:alphaModFix/>
          </a:blip>
          <a:srcRect b="0" l="0" r="0" t="0"/>
          <a:stretch/>
        </p:blipFill>
        <p:spPr>
          <a:xfrm>
            <a:off x="7291388" y="4005264"/>
            <a:ext cx="2216151" cy="2251076"/>
          </a:xfrm>
          <a:prstGeom prst="rect">
            <a:avLst/>
          </a:prstGeom>
          <a:noFill/>
          <a:ln>
            <a:noFill/>
          </a:ln>
        </p:spPr>
      </p:pic>
      <p:sp>
        <p:nvSpPr>
          <p:cNvPr id="213" name="Google Shape;213;p23"/>
          <p:cNvSpPr txBox="1"/>
          <p:nvPr/>
        </p:nvSpPr>
        <p:spPr>
          <a:xfrm>
            <a:off x="338136" y="5332414"/>
            <a:ext cx="6621466" cy="8915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a:solidFill>
                  <a:schemeClr val="dk1"/>
                </a:solidFill>
                <a:latin typeface="Arial Rounded"/>
                <a:ea typeface="Arial Rounded"/>
                <a:cs typeface="Arial Rounded"/>
                <a:sym typeface="Arial Rounded"/>
              </a:rPr>
              <a:t>Any other examples you are aware of?</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1800">
                <a:solidFill>
                  <a:schemeClr val="dk1"/>
                </a:solidFill>
                <a:latin typeface="Arial Rounded"/>
                <a:ea typeface="Arial Rounded"/>
                <a:cs typeface="Arial Rounded"/>
                <a:sym typeface="Arial Rounded"/>
              </a:rPr>
              <a:t>Ask your parents if they get any fringe benefits with their job</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descr="Image" id="677" name="Google Shape;677;p77"/>
          <p:cNvPicPr preferRelativeResize="0"/>
          <p:nvPr/>
        </p:nvPicPr>
        <p:blipFill rotWithShape="1">
          <a:blip r:embed="rId3">
            <a:alphaModFix/>
          </a:blip>
          <a:srcRect b="0" l="0" r="0" t="0"/>
          <a:stretch/>
        </p:blipFill>
        <p:spPr>
          <a:xfrm>
            <a:off x="78054" y="771737"/>
            <a:ext cx="8312586" cy="5538807"/>
          </a:xfrm>
          <a:prstGeom prst="rect">
            <a:avLst/>
          </a:prstGeom>
          <a:noFill/>
          <a:ln>
            <a:noFill/>
          </a:ln>
        </p:spPr>
      </p:pic>
      <p:sp>
        <p:nvSpPr>
          <p:cNvPr id="678" name="Google Shape;678;p77"/>
          <p:cNvSpPr txBox="1"/>
          <p:nvPr/>
        </p:nvSpPr>
        <p:spPr>
          <a:xfrm>
            <a:off x="254023" y="153525"/>
            <a:ext cx="10947126" cy="6248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valuation in the market-place of personal characteristics of the worker that are unrelated to worker productivity.</a:t>
            </a:r>
            <a:endParaRPr/>
          </a:p>
        </p:txBody>
      </p:sp>
      <p:sp>
        <p:nvSpPr>
          <p:cNvPr id="679" name="Google Shape;679;p77"/>
          <p:cNvSpPr txBox="1"/>
          <p:nvPr/>
        </p:nvSpPr>
        <p:spPr>
          <a:xfrm>
            <a:off x="8708581" y="1042525"/>
            <a:ext cx="3298430" cy="3291841"/>
          </a:xfrm>
          <a:prstGeom prst="rect">
            <a:avLst/>
          </a:prstGeom>
          <a:noFill/>
          <a:ln>
            <a:noFill/>
          </a:ln>
        </p:spPr>
        <p:txBody>
          <a:bodyPr anchorCtr="0" anchor="t" bIns="45700" lIns="45700" spcFirstLastPara="1" rIns="45700" wrap="square" tIns="45700">
            <a:spAutoFit/>
          </a:bodyPr>
          <a:lstStyle/>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Age</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Gender</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Race</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Ethnicity</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Skin Color</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National Origin</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Mental or Physical Disability</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Genetic Information Relationship to someone who may be discriminated against</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Pregnancy or Parenthood</a:t>
            </a:r>
            <a:endParaRPr/>
          </a:p>
        </p:txBody>
      </p:sp>
    </p:spTree>
  </p:cSld>
  <p:clrMapOvr>
    <a:masterClrMapping/>
  </p:clrMapOvr>
  <mc:AlternateContent>
    <mc:Choice Requires="p14">
      <p:transition p14:dur="250">
        <p:fade/>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8"/>
          <p:cNvSpPr txBox="1"/>
          <p:nvPr/>
        </p:nvSpPr>
        <p:spPr>
          <a:xfrm>
            <a:off x="268530" y="398247"/>
            <a:ext cx="11427103" cy="19583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market can fail to end discrimination if:</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Government legislation enforces discrimination (apartheid laws US, South Africa)</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Discrimination – pre-labour market. </a:t>
            </a:r>
            <a:endParaRPr/>
          </a:p>
          <a:p>
            <a:pPr indent="-228600" lvl="1" marL="685800" marR="0" rtl="0" algn="l">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One major cause of wage differentials is not discrimination by employers but different life chances and education of people entering the labour market. </a:t>
            </a:r>
            <a:endParaRPr/>
          </a:p>
          <a:p>
            <a:pPr indent="-228600" lvl="1" marL="685800" marR="0" rtl="0" algn="l">
              <a:spcBef>
                <a:spcPts val="0"/>
              </a:spcBef>
              <a:spcAft>
                <a:spcPts val="0"/>
              </a:spcAft>
              <a:buClr>
                <a:schemeClr val="dk1"/>
              </a:buClr>
              <a:buSzPts val="1800"/>
              <a:buFont typeface="Calibri"/>
              <a:buChar char="•"/>
            </a:pPr>
            <a:r>
              <a:rPr b="0" i="0" lang="en-US" sz="1800" u="none" cap="none" strike="noStrike">
                <a:solidFill>
                  <a:schemeClr val="dk1"/>
                </a:solidFill>
                <a:latin typeface="Calibri"/>
                <a:ea typeface="Calibri"/>
                <a:cs typeface="Calibri"/>
                <a:sym typeface="Calibri"/>
              </a:rPr>
              <a:t>If black-Americans have fewer qualifications than average, economic theory would predict that even with non-discriminatory employers, average wages would be lower for certain groups.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descr="Picture 1" id="689" name="Google Shape;689;p79"/>
          <p:cNvPicPr preferRelativeResize="0"/>
          <p:nvPr/>
        </p:nvPicPr>
        <p:blipFill rotWithShape="1">
          <a:blip r:embed="rId3">
            <a:alphaModFix/>
          </a:blip>
          <a:srcRect b="0" l="0" r="0" t="0"/>
          <a:stretch/>
        </p:blipFill>
        <p:spPr>
          <a:xfrm>
            <a:off x="0" y="17123"/>
            <a:ext cx="12192000" cy="4391527"/>
          </a:xfrm>
          <a:prstGeom prst="rect">
            <a:avLst/>
          </a:prstGeom>
          <a:noFill/>
          <a:ln>
            <a:noFill/>
          </a:ln>
        </p:spPr>
      </p:pic>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0"/>
          <p:cNvSpPr txBox="1"/>
          <p:nvPr/>
        </p:nvSpPr>
        <p:spPr>
          <a:xfrm>
            <a:off x="157880" y="299667"/>
            <a:ext cx="11293500" cy="55770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lang="en-US" sz="1512">
                <a:solidFill>
                  <a:srgbClr val="4B4B4B"/>
                </a:solidFill>
                <a:latin typeface="Calibri"/>
                <a:ea typeface="Calibri"/>
                <a:cs typeface="Calibri"/>
                <a:sym typeface="Calibri"/>
              </a:rPr>
              <a:t>The four major union confederations are All Indonesian Workers Union Confederation (KSPSI) Reconciliation, KSPSI Jakarta Congress, Confederation of Indonesian Prosperity Labour Union (KSBSI) and Indonesian Trade Union Confederation (KSPI). </a:t>
            </a:r>
            <a:endParaRPr sz="1500">
              <a:solidFill>
                <a:srgbClr val="4B4B4B"/>
              </a:solidFill>
              <a:latin typeface="Calibri"/>
              <a:ea typeface="Calibri"/>
              <a:cs typeface="Calibri"/>
              <a:sym typeface="Calibri"/>
            </a:endParaRPr>
          </a:p>
        </p:txBody>
      </p:sp>
      <p:pic>
        <p:nvPicPr>
          <p:cNvPr descr="Screen Shot 2019-03-31 at 14.45.52.png" id="695" name="Google Shape;695;p80"/>
          <p:cNvPicPr preferRelativeResize="0"/>
          <p:nvPr/>
        </p:nvPicPr>
        <p:blipFill rotWithShape="1">
          <a:blip r:embed="rId3">
            <a:alphaModFix/>
          </a:blip>
          <a:srcRect b="0" l="0" r="0" t="0"/>
          <a:stretch/>
        </p:blipFill>
        <p:spPr>
          <a:xfrm>
            <a:off x="2120900" y="1465138"/>
            <a:ext cx="7950200" cy="4876801"/>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Picture 4" id="218" name="Google Shape;218;p24"/>
          <p:cNvPicPr preferRelativeResize="0"/>
          <p:nvPr/>
        </p:nvPicPr>
        <p:blipFill rotWithShape="1">
          <a:blip r:embed="rId3">
            <a:alphaModFix/>
          </a:blip>
          <a:srcRect b="0" l="0" r="0" t="0"/>
          <a:stretch/>
        </p:blipFill>
        <p:spPr>
          <a:xfrm>
            <a:off x="6556375" y="844550"/>
            <a:ext cx="6919915" cy="4249738"/>
          </a:xfrm>
          <a:prstGeom prst="rect">
            <a:avLst/>
          </a:prstGeom>
          <a:noFill/>
          <a:ln>
            <a:noFill/>
          </a:ln>
        </p:spPr>
      </p:pic>
      <p:sp>
        <p:nvSpPr>
          <p:cNvPr id="219" name="Google Shape;219;p24"/>
          <p:cNvSpPr txBox="1"/>
          <p:nvPr/>
        </p:nvSpPr>
        <p:spPr>
          <a:xfrm>
            <a:off x="8259764" y="996950"/>
            <a:ext cx="3240088" cy="695224"/>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WAGE FACTORS</a:t>
            </a:r>
            <a:endParaRPr sz="1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US" sz="1400">
                <a:solidFill>
                  <a:srgbClr val="FFFFFF"/>
                </a:solidFill>
                <a:latin typeface="Arial"/>
                <a:ea typeface="Arial"/>
                <a:cs typeface="Arial"/>
                <a:sym typeface="Arial"/>
              </a:rPr>
              <a:t>+</a:t>
            </a:r>
            <a:endParaRPr/>
          </a:p>
          <a:p>
            <a:pPr indent="0" lvl="0" marL="0" marR="0" rtl="0" algn="ctr">
              <a:spcBef>
                <a:spcPts val="0"/>
              </a:spcBef>
              <a:spcAft>
                <a:spcPts val="0"/>
              </a:spcAft>
              <a:buNone/>
            </a:pPr>
            <a:r>
              <a:rPr b="1" lang="en-US" sz="1400">
                <a:solidFill>
                  <a:schemeClr val="dk1"/>
                </a:solidFill>
                <a:latin typeface="Arial"/>
                <a:ea typeface="Arial"/>
                <a:cs typeface="Arial"/>
                <a:sym typeface="Arial"/>
              </a:rPr>
              <a:t>NON-WAGE FACTOR</a:t>
            </a:r>
            <a:r>
              <a:rPr b="1" lang="en-US" sz="1400">
                <a:solidFill>
                  <a:srgbClr val="FFFFFF"/>
                </a:solidFill>
                <a:latin typeface="Arial"/>
                <a:ea typeface="Arial"/>
                <a:cs typeface="Arial"/>
                <a:sym typeface="Arial"/>
              </a:rPr>
              <a:t>S</a:t>
            </a:r>
            <a:endParaRPr/>
          </a:p>
        </p:txBody>
      </p:sp>
      <p:sp>
        <p:nvSpPr>
          <p:cNvPr id="220" name="Google Shape;220;p24"/>
          <p:cNvSpPr txBox="1"/>
          <p:nvPr>
            <p:ph idx="4294967295" type="title"/>
          </p:nvPr>
        </p:nvSpPr>
        <p:spPr>
          <a:xfrm>
            <a:off x="2133600" y="287338"/>
            <a:ext cx="10058400" cy="144938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700"/>
              <a:buFont typeface="Arial Rounded"/>
              <a:buNone/>
            </a:pPr>
            <a:r>
              <a:rPr b="1" lang="en-US">
                <a:latin typeface="Arial Rounded"/>
                <a:ea typeface="Arial Rounded"/>
                <a:cs typeface="Arial Rounded"/>
                <a:sym typeface="Arial Rounded"/>
              </a:rPr>
              <a:t>Why choose this job?</a:t>
            </a:r>
            <a:endParaRPr/>
          </a:p>
        </p:txBody>
      </p:sp>
      <p:pic>
        <p:nvPicPr>
          <p:cNvPr descr="Picture 1" id="221" name="Google Shape;221;p24"/>
          <p:cNvPicPr preferRelativeResize="0"/>
          <p:nvPr/>
        </p:nvPicPr>
        <p:blipFill rotWithShape="1">
          <a:blip r:embed="rId4">
            <a:alphaModFix/>
          </a:blip>
          <a:srcRect b="0" l="0" r="0" t="0"/>
          <a:stretch/>
        </p:blipFill>
        <p:spPr>
          <a:xfrm>
            <a:off x="3205164" y="2293936"/>
            <a:ext cx="4521201" cy="2921001"/>
          </a:xfrm>
          <a:prstGeom prst="rect">
            <a:avLst/>
          </a:prstGeom>
          <a:noFill/>
          <a:ln>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idx="4294967295" type="title"/>
          </p:nvPr>
        </p:nvSpPr>
        <p:spPr>
          <a:xfrm>
            <a:off x="2133600" y="211138"/>
            <a:ext cx="10058400" cy="804862"/>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700"/>
              <a:buFont typeface="Arial Rounded"/>
              <a:buNone/>
            </a:pPr>
            <a:r>
              <a:rPr b="1" lang="en-US">
                <a:latin typeface="Arial Rounded"/>
                <a:ea typeface="Arial Rounded"/>
                <a:cs typeface="Arial Rounded"/>
                <a:sym typeface="Arial Rounded"/>
              </a:rPr>
              <a:t>You and your job choice</a:t>
            </a:r>
            <a:endParaRPr/>
          </a:p>
        </p:txBody>
      </p:sp>
      <p:sp>
        <p:nvSpPr>
          <p:cNvPr id="227" name="Google Shape;227;p25"/>
          <p:cNvSpPr txBox="1"/>
          <p:nvPr>
            <p:ph idx="4294967295" type="body"/>
          </p:nvPr>
        </p:nvSpPr>
        <p:spPr>
          <a:xfrm>
            <a:off x="0" y="1292225"/>
            <a:ext cx="10058400" cy="4022725"/>
          </a:xfrm>
          <a:prstGeom prst="rect">
            <a:avLst/>
          </a:prstGeom>
          <a:noFill/>
          <a:ln>
            <a:noFill/>
          </a:ln>
        </p:spPr>
        <p:txBody>
          <a:bodyPr anchorCtr="0" anchor="t" bIns="45700" lIns="0" spcFirstLastPara="1" rIns="0" wrap="square" tIns="45700">
            <a:normAutofit/>
          </a:bodyPr>
          <a:lstStyle/>
          <a:p>
            <a:pPr indent="0" lvl="0" marL="91413" rtl="0" algn="l">
              <a:lnSpc>
                <a:spcPct val="90000"/>
              </a:lnSpc>
              <a:spcBef>
                <a:spcPts val="0"/>
              </a:spcBef>
              <a:spcAft>
                <a:spcPts val="0"/>
              </a:spcAft>
              <a:buSzPts val="1999"/>
              <a:buNone/>
            </a:pPr>
            <a:r>
              <a:t/>
            </a:r>
            <a:endParaRPr/>
          </a:p>
          <a:p>
            <a:pPr indent="-120650" lvl="0" marL="91413" rtl="0" algn="l">
              <a:lnSpc>
                <a:spcPct val="90000"/>
              </a:lnSpc>
              <a:spcBef>
                <a:spcPts val="1400"/>
              </a:spcBef>
              <a:spcAft>
                <a:spcPts val="0"/>
              </a:spcAft>
              <a:buSzPts val="1900"/>
              <a:buChar char=" "/>
            </a:pPr>
            <a:r>
              <a:rPr b="1" lang="en-US">
                <a:latin typeface="Arial Rounded"/>
                <a:ea typeface="Arial Rounded"/>
                <a:cs typeface="Arial Rounded"/>
                <a:sym typeface="Arial Rounded"/>
              </a:rPr>
              <a:t>Think about a job that you fancy doing when you are older (don’t worry, no-one will hold you to it!!)</a:t>
            </a:r>
            <a:endParaRPr/>
          </a:p>
          <a:p>
            <a:pPr indent="0" lvl="0" marL="91413" rtl="0" algn="l">
              <a:lnSpc>
                <a:spcPct val="90000"/>
              </a:lnSpc>
              <a:spcBef>
                <a:spcPts val="1400"/>
              </a:spcBef>
              <a:spcAft>
                <a:spcPts val="0"/>
              </a:spcAft>
              <a:buSzPts val="1999"/>
              <a:buNone/>
            </a:pPr>
            <a:r>
              <a:t/>
            </a:r>
            <a:endParaRPr/>
          </a:p>
          <a:p>
            <a:pPr indent="-120650" lvl="0" marL="91413" rtl="0" algn="l">
              <a:lnSpc>
                <a:spcPct val="90000"/>
              </a:lnSpc>
              <a:spcBef>
                <a:spcPts val="1400"/>
              </a:spcBef>
              <a:spcAft>
                <a:spcPts val="0"/>
              </a:spcAft>
              <a:buSzPts val="1900"/>
              <a:buChar char=" "/>
            </a:pPr>
            <a:r>
              <a:rPr b="1" lang="en-US">
                <a:latin typeface="Arial Rounded"/>
                <a:ea typeface="Arial Rounded"/>
                <a:cs typeface="Arial Rounded"/>
                <a:sym typeface="Arial Rounded"/>
              </a:rPr>
              <a:t>Why have you picked this particular career?</a:t>
            </a:r>
            <a:endParaRPr/>
          </a:p>
          <a:p>
            <a:pPr indent="0" lvl="0" marL="91413" rtl="0" algn="l">
              <a:lnSpc>
                <a:spcPct val="90000"/>
              </a:lnSpc>
              <a:spcBef>
                <a:spcPts val="1400"/>
              </a:spcBef>
              <a:spcAft>
                <a:spcPts val="0"/>
              </a:spcAft>
              <a:buSzPts val="1999"/>
              <a:buNone/>
            </a:pPr>
            <a:r>
              <a:t/>
            </a:r>
            <a:endParaRPr/>
          </a:p>
          <a:p>
            <a:pPr indent="-120650" lvl="0" marL="91413" rtl="0" algn="l">
              <a:lnSpc>
                <a:spcPct val="90000"/>
              </a:lnSpc>
              <a:spcBef>
                <a:spcPts val="1400"/>
              </a:spcBef>
              <a:spcAft>
                <a:spcPts val="0"/>
              </a:spcAft>
              <a:buSzPts val="1900"/>
              <a:buChar char=" "/>
            </a:pPr>
            <a:r>
              <a:rPr b="1" lang="en-US">
                <a:latin typeface="Arial Rounded"/>
                <a:ea typeface="Arial Rounded"/>
                <a:cs typeface="Arial Rounded"/>
                <a:sym typeface="Arial Rounded"/>
              </a:rPr>
              <a:t>Lets share to find out why you have chosen your future careers…..</a:t>
            </a:r>
            <a:endParaRPr/>
          </a:p>
        </p:txBody>
      </p:sp>
      <p:sp>
        <p:nvSpPr>
          <p:cNvPr id="228" name="Google Shape;228;p25"/>
          <p:cNvSpPr txBox="1"/>
          <p:nvPr/>
        </p:nvSpPr>
        <p:spPr>
          <a:xfrm>
            <a:off x="1905000" y="5589589"/>
            <a:ext cx="8367715" cy="67564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000">
                <a:solidFill>
                  <a:schemeClr val="dk1"/>
                </a:solidFill>
                <a:latin typeface="Arial Rounded"/>
                <a:ea typeface="Arial Rounded"/>
                <a:cs typeface="Arial Rounded"/>
                <a:sym typeface="Arial Rounded"/>
              </a:rPr>
              <a:t>Write a list of the </a:t>
            </a:r>
            <a:r>
              <a:rPr b="1" lang="en-US" sz="2000">
                <a:solidFill>
                  <a:srgbClr val="FF0000"/>
                </a:solidFill>
                <a:latin typeface="Arial Rounded"/>
                <a:ea typeface="Arial Rounded"/>
                <a:cs typeface="Arial Rounded"/>
                <a:sym typeface="Arial Rounded"/>
              </a:rPr>
              <a:t>non-wage factors </a:t>
            </a:r>
            <a:r>
              <a:rPr b="1" lang="en-US" sz="2000">
                <a:solidFill>
                  <a:schemeClr val="dk1"/>
                </a:solidFill>
                <a:latin typeface="Arial Rounded"/>
                <a:ea typeface="Arial Rounded"/>
                <a:cs typeface="Arial Rounded"/>
                <a:sym typeface="Arial Rounded"/>
              </a:rPr>
              <a:t>that influence a worker’s decision over what job to do…….</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nvSpPr>
        <p:spPr>
          <a:xfrm>
            <a:off x="1068945" y="270455"/>
            <a:ext cx="10560679" cy="64632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OCCUPATIONS AND EARNINGS</a:t>
            </a:r>
            <a:endParaRPr/>
          </a:p>
        </p:txBody>
      </p:sp>
      <p:sp>
        <p:nvSpPr>
          <p:cNvPr id="234" name="Google Shape;234;p26"/>
          <p:cNvSpPr txBox="1"/>
          <p:nvPr/>
        </p:nvSpPr>
        <p:spPr>
          <a:xfrm>
            <a:off x="1068945" y="1094704"/>
            <a:ext cx="9285669" cy="486205"/>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2800" u="sng">
                <a:solidFill>
                  <a:schemeClr val="dk1"/>
                </a:solidFill>
                <a:latin typeface="Arial"/>
                <a:ea typeface="Arial"/>
                <a:cs typeface="Arial"/>
                <a:sym typeface="Arial"/>
              </a:rPr>
              <a:t>Choosing an Occupation</a:t>
            </a:r>
            <a:endParaRPr/>
          </a:p>
        </p:txBody>
      </p:sp>
      <p:sp>
        <p:nvSpPr>
          <p:cNvPr id="235" name="Google Shape;235;p26"/>
          <p:cNvSpPr/>
          <p:nvPr/>
        </p:nvSpPr>
        <p:spPr>
          <a:xfrm>
            <a:off x="3079122" y="2363148"/>
            <a:ext cx="5507868" cy="535448"/>
          </a:xfrm>
          <a:prstGeom prst="rect">
            <a:avLst/>
          </a:prstGeom>
          <a:solidFill>
            <a:srgbClr val="92D050"/>
          </a:solid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rgbClr val="C00000"/>
                </a:solidFill>
                <a:latin typeface="Arial"/>
                <a:ea typeface="Arial"/>
                <a:cs typeface="Arial"/>
                <a:sym typeface="Arial"/>
              </a:rPr>
              <a:t>People work for a salary as a means of survival</a:t>
            </a:r>
            <a:r>
              <a:rPr b="1" lang="en-US" sz="1800">
                <a:solidFill>
                  <a:srgbClr val="000000"/>
                </a:solidFill>
                <a:latin typeface="Arial"/>
                <a:ea typeface="Arial"/>
                <a:cs typeface="Arial"/>
                <a:sym typeface="Arial"/>
              </a:rPr>
              <a:t>.</a:t>
            </a:r>
            <a:endParaRPr/>
          </a:p>
        </p:txBody>
      </p:sp>
      <p:sp>
        <p:nvSpPr>
          <p:cNvPr id="236" name="Google Shape;236;p26"/>
          <p:cNvSpPr txBox="1"/>
          <p:nvPr/>
        </p:nvSpPr>
        <p:spPr>
          <a:xfrm>
            <a:off x="4689676" y="3465948"/>
            <a:ext cx="2269925" cy="350661"/>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u="sng">
                <a:solidFill>
                  <a:schemeClr val="dk1"/>
                </a:solidFill>
                <a:latin typeface="Arial"/>
                <a:ea typeface="Arial"/>
                <a:cs typeface="Arial"/>
                <a:sym typeface="Arial"/>
              </a:rPr>
              <a:t>Non-Wage Factors </a:t>
            </a:r>
            <a:endParaRPr/>
          </a:p>
        </p:txBody>
      </p:sp>
      <p:sp>
        <p:nvSpPr>
          <p:cNvPr id="237" name="Google Shape;237;p26"/>
          <p:cNvSpPr/>
          <p:nvPr/>
        </p:nvSpPr>
        <p:spPr>
          <a:xfrm>
            <a:off x="2089056" y="5561462"/>
            <a:ext cx="1751529" cy="268748"/>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Fringe Benefit</a:t>
            </a:r>
            <a:endParaRPr/>
          </a:p>
        </p:txBody>
      </p:sp>
      <p:sp>
        <p:nvSpPr>
          <p:cNvPr id="238" name="Google Shape;238;p26"/>
          <p:cNvSpPr/>
          <p:nvPr/>
        </p:nvSpPr>
        <p:spPr>
          <a:xfrm>
            <a:off x="1213292" y="4138009"/>
            <a:ext cx="1751529" cy="535447"/>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Holiday</a:t>
            </a:r>
            <a:endParaRPr/>
          </a:p>
          <a:p>
            <a:pPr indent="0" lvl="0" marL="0" marR="0" rtl="0" algn="l">
              <a:spcBef>
                <a:spcPts val="0"/>
              </a:spcBef>
              <a:spcAft>
                <a:spcPts val="0"/>
              </a:spcAft>
              <a:buNone/>
            </a:pPr>
            <a:r>
              <a:rPr b="1" lang="en-US" sz="1800">
                <a:solidFill>
                  <a:srgbClr val="C00000"/>
                </a:solidFill>
                <a:latin typeface="Arial"/>
                <a:ea typeface="Arial"/>
                <a:cs typeface="Arial"/>
                <a:sym typeface="Arial"/>
              </a:rPr>
              <a:t>Entitlement</a:t>
            </a:r>
            <a:endParaRPr/>
          </a:p>
        </p:txBody>
      </p:sp>
      <p:sp>
        <p:nvSpPr>
          <p:cNvPr id="239" name="Google Shape;239;p26"/>
          <p:cNvSpPr/>
          <p:nvPr/>
        </p:nvSpPr>
        <p:spPr>
          <a:xfrm>
            <a:off x="193181" y="5962334"/>
            <a:ext cx="1751528" cy="1068848"/>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Promotion Prospects/Career prospects </a:t>
            </a:r>
            <a:endParaRPr/>
          </a:p>
        </p:txBody>
      </p:sp>
      <p:sp>
        <p:nvSpPr>
          <p:cNvPr id="240" name="Google Shape;240;p26"/>
          <p:cNvSpPr/>
          <p:nvPr/>
        </p:nvSpPr>
        <p:spPr>
          <a:xfrm>
            <a:off x="9360793" y="4078480"/>
            <a:ext cx="1751528" cy="268748"/>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Pensions </a:t>
            </a:r>
            <a:endParaRPr/>
          </a:p>
        </p:txBody>
      </p:sp>
      <p:sp>
        <p:nvSpPr>
          <p:cNvPr id="241" name="Google Shape;241;p26"/>
          <p:cNvSpPr/>
          <p:nvPr/>
        </p:nvSpPr>
        <p:spPr>
          <a:xfrm>
            <a:off x="1213292" y="3406642"/>
            <a:ext cx="1751529" cy="268748"/>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Hours of work</a:t>
            </a:r>
            <a:endParaRPr/>
          </a:p>
        </p:txBody>
      </p:sp>
      <p:sp>
        <p:nvSpPr>
          <p:cNvPr id="242" name="Google Shape;242;p26"/>
          <p:cNvSpPr/>
          <p:nvPr/>
        </p:nvSpPr>
        <p:spPr>
          <a:xfrm>
            <a:off x="6835461" y="4728933"/>
            <a:ext cx="1751528" cy="535447"/>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 Type of Work </a:t>
            </a:r>
            <a:endParaRPr/>
          </a:p>
        </p:txBody>
      </p:sp>
      <p:sp>
        <p:nvSpPr>
          <p:cNvPr id="243" name="Google Shape;243;p26"/>
          <p:cNvSpPr/>
          <p:nvPr/>
        </p:nvSpPr>
        <p:spPr>
          <a:xfrm>
            <a:off x="4024377" y="4787839"/>
            <a:ext cx="2287345" cy="535448"/>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Flexible Working Arrangement</a:t>
            </a:r>
            <a:endParaRPr/>
          </a:p>
        </p:txBody>
      </p:sp>
      <p:sp>
        <p:nvSpPr>
          <p:cNvPr id="244" name="Google Shape;244;p26"/>
          <p:cNvSpPr/>
          <p:nvPr/>
        </p:nvSpPr>
        <p:spPr>
          <a:xfrm>
            <a:off x="6718479" y="4143759"/>
            <a:ext cx="1751528" cy="268747"/>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Job Security</a:t>
            </a:r>
            <a:endParaRPr/>
          </a:p>
        </p:txBody>
      </p:sp>
      <p:sp>
        <p:nvSpPr>
          <p:cNvPr id="245" name="Google Shape;245;p26"/>
          <p:cNvSpPr/>
          <p:nvPr/>
        </p:nvSpPr>
        <p:spPr>
          <a:xfrm>
            <a:off x="4936654" y="5741556"/>
            <a:ext cx="2351471" cy="535447"/>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b="1" lang="en-US" sz="1800">
                <a:solidFill>
                  <a:srgbClr val="C00000"/>
                </a:solidFill>
                <a:latin typeface="Arial"/>
                <a:ea typeface="Arial"/>
                <a:cs typeface="Arial"/>
                <a:sym typeface="Arial"/>
              </a:rPr>
              <a:t>Working Enviroment/Conditions </a:t>
            </a:r>
            <a:endParaRPr/>
          </a:p>
        </p:txBody>
      </p:sp>
      <p:sp>
        <p:nvSpPr>
          <p:cNvPr id="246" name="Google Shape;246;p26"/>
          <p:cNvSpPr/>
          <p:nvPr/>
        </p:nvSpPr>
        <p:spPr>
          <a:xfrm>
            <a:off x="9182279" y="5042375"/>
            <a:ext cx="1946857" cy="535448"/>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Job satisfaction  </a:t>
            </a:r>
            <a:endParaRPr/>
          </a:p>
        </p:txBody>
      </p:sp>
      <p:sp>
        <p:nvSpPr>
          <p:cNvPr id="247" name="Google Shape;247;p26"/>
          <p:cNvSpPr/>
          <p:nvPr/>
        </p:nvSpPr>
        <p:spPr>
          <a:xfrm>
            <a:off x="4024376" y="3901190"/>
            <a:ext cx="1751529" cy="535447"/>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Qualification Required</a:t>
            </a:r>
            <a:endParaRPr/>
          </a:p>
        </p:txBody>
      </p:sp>
      <p:sp>
        <p:nvSpPr>
          <p:cNvPr id="248" name="Google Shape;248;p26"/>
          <p:cNvSpPr/>
          <p:nvPr/>
        </p:nvSpPr>
        <p:spPr>
          <a:xfrm>
            <a:off x="9478850" y="5993936"/>
            <a:ext cx="1751528" cy="535448"/>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Distance from home/Location</a:t>
            </a:r>
            <a:endParaRPr/>
          </a:p>
        </p:txBody>
      </p:sp>
      <p:sp>
        <p:nvSpPr>
          <p:cNvPr id="249" name="Google Shape;249;p26"/>
          <p:cNvSpPr txBox="1"/>
          <p:nvPr/>
        </p:nvSpPr>
        <p:spPr>
          <a:xfrm>
            <a:off x="4689676" y="1864305"/>
            <a:ext cx="1996675" cy="350660"/>
          </a:xfrm>
          <a:prstGeom prst="rect">
            <a:avLst/>
          </a:prstGeom>
          <a:noFill/>
          <a:ln>
            <a:noFill/>
          </a:ln>
        </p:spPr>
        <p:txBody>
          <a:bodyPr anchorCtr="0" anchor="t" bIns="45700" lIns="45700" spcFirstLastPara="1" rIns="45700" wrap="square" tIns="45700">
            <a:spAutoFit/>
          </a:bodyPr>
          <a:lstStyle/>
          <a:p>
            <a:pPr indent="0" lvl="0" marL="0" marR="0" rtl="0" algn="l">
              <a:spcBef>
                <a:spcPts val="0"/>
              </a:spcBef>
              <a:spcAft>
                <a:spcPts val="0"/>
              </a:spcAft>
              <a:buNone/>
            </a:pPr>
            <a:r>
              <a:rPr b="1" lang="en-US" sz="1800" u="sng">
                <a:solidFill>
                  <a:schemeClr val="dk1"/>
                </a:solidFill>
                <a:latin typeface="Arial"/>
                <a:ea typeface="Arial"/>
                <a:cs typeface="Arial"/>
                <a:sym typeface="Arial"/>
              </a:rPr>
              <a:t>WAGE REASONS</a:t>
            </a:r>
            <a:endParaRPr/>
          </a:p>
        </p:txBody>
      </p:sp>
      <p:sp>
        <p:nvSpPr>
          <p:cNvPr id="250" name="Google Shape;250;p26"/>
          <p:cNvSpPr/>
          <p:nvPr/>
        </p:nvSpPr>
        <p:spPr>
          <a:xfrm>
            <a:off x="193181" y="5144430"/>
            <a:ext cx="1751528" cy="268748"/>
          </a:xfrm>
          <a:prstGeom prst="rect">
            <a:avLst/>
          </a:prstGeom>
          <a:solidFill>
            <a:srgbClr val="92D050"/>
          </a:solidFill>
          <a:ln cap="flat" cmpd="sng" w="9525">
            <a:solidFill>
              <a:srgbClr val="C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b="1" lang="en-US" sz="1800">
                <a:solidFill>
                  <a:srgbClr val="C00000"/>
                </a:solidFill>
                <a:latin typeface="Arial"/>
                <a:ea typeface="Arial"/>
                <a:cs typeface="Arial"/>
                <a:sym typeface="Arial"/>
              </a:rPr>
              <a:t>Size of firm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wo waves">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